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media/image81.jpg" ContentType="image/jpg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6" r:id="rId2"/>
    <p:sldMasterId id="2147483677" r:id="rId3"/>
    <p:sldMasterId id="2147483678" r:id="rId4"/>
  </p:sldMasterIdLst>
  <p:notesMasterIdLst>
    <p:notesMasterId r:id="rId40"/>
  </p:notesMasterIdLst>
  <p:sldIdLst>
    <p:sldId id="256" r:id="rId5"/>
    <p:sldId id="292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3" r:id="rId19"/>
    <p:sldId id="270" r:id="rId20"/>
    <p:sldId id="271" r:id="rId21"/>
    <p:sldId id="272" r:id="rId22"/>
    <p:sldId id="274" r:id="rId23"/>
    <p:sldId id="296" r:id="rId24"/>
    <p:sldId id="297" r:id="rId25"/>
    <p:sldId id="277" r:id="rId26"/>
    <p:sldId id="278" r:id="rId27"/>
    <p:sldId id="279" r:id="rId28"/>
    <p:sldId id="280" r:id="rId29"/>
    <p:sldId id="281" r:id="rId30"/>
    <p:sldId id="288" r:id="rId31"/>
    <p:sldId id="294" r:id="rId32"/>
    <p:sldId id="295" r:id="rId33"/>
    <p:sldId id="289" r:id="rId34"/>
    <p:sldId id="293" r:id="rId35"/>
    <p:sldId id="290" r:id="rId36"/>
    <p:sldId id="291" r:id="rId37"/>
    <p:sldId id="283" r:id="rId38"/>
    <p:sldId id="282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Roboto Black" panose="02000000000000000000" pitchFamily="2" charset="0"/>
      <p:bold r:id="rId51"/>
      <p:boldItalic r:id="rId52"/>
    </p:embeddedFont>
    <p:embeddedFont>
      <p:font typeface="Roboto Light" panose="02000000000000000000" pitchFamily="2" charset="0"/>
      <p:regular r:id="rId53"/>
      <p:bold r:id="rId54"/>
      <p:italic r:id="rId55"/>
      <p:boldItalic r:id="rId56"/>
    </p:embeddedFont>
    <p:embeddedFont>
      <p:font typeface="Verdana" panose="020B060403050404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RTANIA ISMIR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4DF351-E988-4055-AC20-619D1CB9AF85}">
  <a:tblStyle styleId="{2E4DF351-E988-4055-AC20-619D1CB9AF8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3792" autoAdjust="0"/>
  </p:normalViewPr>
  <p:slideViewPr>
    <p:cSldViewPr snapToGrid="0">
      <p:cViewPr varScale="1">
        <p:scale>
          <a:sx n="117" d="100"/>
          <a:sy n="117" d="100"/>
        </p:scale>
        <p:origin x="279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882f8e4b76_3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1882f8e4b76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82f8e4b76_3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1882f8e4b76_3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82f8e4b76_3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1882f8e4b76_3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82f8e4b76_3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1882f8e4b76_3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882f8e4b76_3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882f8e4b76_3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ef5107f3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8ef5107f3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segmentasi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range </a:t>
            </a:r>
            <a:r>
              <a:rPr lang="en-US" dirty="0" err="1"/>
              <a:t>nilainya</a:t>
            </a:r>
            <a:r>
              <a:rPr lang="en-US" dirty="0"/>
              <a:t> (low, med, high) </a:t>
            </a:r>
            <a:r>
              <a:rPr lang="en-US" dirty="0" err="1">
                <a:sym typeface="Wingdings" panose="05000000000000000000" pitchFamily="2" charset="2"/>
              </a:rPr>
              <a:t>berapa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sampe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berapa</a:t>
            </a:r>
            <a:r>
              <a:rPr lang="en-US" dirty="0">
                <a:sym typeface="Wingdings" panose="05000000000000000000" pitchFamily="2" charset="2"/>
              </a:rPr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882f8e4b76_3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882f8e4b76_3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efed2c00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18efed2c0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8efed2c00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g18efed2c00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882f8e4b76_3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882f8e4b76_3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882f8e4b76_3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1882f8e4b76_3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aa5cc96a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aa5cc96a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82f8e4b76_3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1882f8e4b76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882f8e4b76_3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882f8e4b76_3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882f8e4b76_3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882f8e4b76_3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882f8e4b76_3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1882f8e4b76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882f8e4b76_3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1882f8e4b76_3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882f8e4b76_3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1882f8e4b76_3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https://www.eprofitfocus.com/market-intelligence/motor-industry-update/financial-dynamics-of-used-cars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FD5-3436-4072-9146-E97215CB3A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664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882f8e4b76_3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g1882f8e4b76_3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873e58f04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873e58f04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73e58f04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73e58f04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82f8e4b76_3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882f8e4b76_3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82f8e4b76_3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882f8e4b76_3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82f8e4b76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Note : </a:t>
            </a:r>
            <a:r>
              <a:rPr lang="en-US" dirty="0" err="1"/>
              <a:t>ambil</a:t>
            </a:r>
            <a:r>
              <a:rPr lang="en-US" dirty="0"/>
              <a:t> 1 problem statement</a:t>
            </a:r>
            <a:endParaRPr dirty="0"/>
          </a:p>
        </p:txBody>
      </p:sp>
      <p:sp>
        <p:nvSpPr>
          <p:cNvPr id="239" name="Google Shape;239;g1882f8e4b76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743f5b95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8743f5b95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82f8e4b76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1882f8e4b76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2760610" y="52705"/>
            <a:ext cx="3622778" cy="61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4000" b="1" i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33911" y="977899"/>
            <a:ext cx="7880984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ftr" idx="11"/>
          </p:nvPr>
        </p:nvSpPr>
        <p:spPr>
          <a:xfrm>
            <a:off x="73025" y="4881914"/>
            <a:ext cx="1589405" cy="1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000" b="1" i="0">
                <a:solidFill>
                  <a:srgbClr val="CDCDC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/>
          <p:nvPr/>
        </p:nvSpPr>
        <p:spPr>
          <a:xfrm>
            <a:off x="399099" y="235724"/>
            <a:ext cx="547798" cy="54779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/>
          <p:nvPr/>
        </p:nvSpPr>
        <p:spPr>
          <a:xfrm>
            <a:off x="456250" y="273825"/>
            <a:ext cx="433705" cy="433705"/>
          </a:xfrm>
          <a:custGeom>
            <a:avLst/>
            <a:gdLst/>
            <a:ahLst/>
            <a:cxnLst/>
            <a:rect l="l" t="t" r="r" b="b"/>
            <a:pathLst>
              <a:path w="433705" h="433705" extrusionOk="0">
                <a:moveTo>
                  <a:pt x="216749" y="433499"/>
                </a:moveTo>
                <a:lnTo>
                  <a:pt x="167050" y="427774"/>
                </a:lnTo>
                <a:lnTo>
                  <a:pt x="121428" y="411468"/>
                </a:lnTo>
                <a:lnTo>
                  <a:pt x="81183" y="385881"/>
                </a:lnTo>
                <a:lnTo>
                  <a:pt x="47617" y="352315"/>
                </a:lnTo>
                <a:lnTo>
                  <a:pt x="22030" y="312070"/>
                </a:lnTo>
                <a:lnTo>
                  <a:pt x="5724" y="266448"/>
                </a:lnTo>
                <a:lnTo>
                  <a:pt x="0" y="216749"/>
                </a:lnTo>
                <a:lnTo>
                  <a:pt x="5724" y="167050"/>
                </a:lnTo>
                <a:lnTo>
                  <a:pt x="22030" y="121428"/>
                </a:lnTo>
                <a:lnTo>
                  <a:pt x="47617" y="81183"/>
                </a:lnTo>
                <a:lnTo>
                  <a:pt x="81183" y="47617"/>
                </a:lnTo>
                <a:lnTo>
                  <a:pt x="121428" y="22030"/>
                </a:lnTo>
                <a:lnTo>
                  <a:pt x="167050" y="5724"/>
                </a:lnTo>
                <a:lnTo>
                  <a:pt x="216749" y="0"/>
                </a:lnTo>
                <a:lnTo>
                  <a:pt x="259232" y="4203"/>
                </a:lnTo>
                <a:lnTo>
                  <a:pt x="299695" y="16498"/>
                </a:lnTo>
                <a:lnTo>
                  <a:pt x="337002" y="36416"/>
                </a:lnTo>
                <a:lnTo>
                  <a:pt x="370014" y="63484"/>
                </a:lnTo>
                <a:lnTo>
                  <a:pt x="397082" y="96496"/>
                </a:lnTo>
                <a:lnTo>
                  <a:pt x="417000" y="133803"/>
                </a:lnTo>
                <a:lnTo>
                  <a:pt x="429296" y="174266"/>
                </a:lnTo>
                <a:lnTo>
                  <a:pt x="433499" y="216749"/>
                </a:lnTo>
                <a:lnTo>
                  <a:pt x="427774" y="266448"/>
                </a:lnTo>
                <a:lnTo>
                  <a:pt x="411468" y="312070"/>
                </a:lnTo>
                <a:lnTo>
                  <a:pt x="385881" y="352315"/>
                </a:lnTo>
                <a:lnTo>
                  <a:pt x="352315" y="385881"/>
                </a:lnTo>
                <a:lnTo>
                  <a:pt x="312070" y="411468"/>
                </a:lnTo>
                <a:lnTo>
                  <a:pt x="266448" y="427774"/>
                </a:lnTo>
                <a:lnTo>
                  <a:pt x="216749" y="43349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7"/>
          <p:cNvSpPr/>
          <p:nvPr/>
        </p:nvSpPr>
        <p:spPr>
          <a:xfrm>
            <a:off x="556013" y="373589"/>
            <a:ext cx="233969" cy="23396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7"/>
          <p:cNvSpPr/>
          <p:nvPr/>
        </p:nvSpPr>
        <p:spPr>
          <a:xfrm>
            <a:off x="934373" y="235724"/>
            <a:ext cx="7810484" cy="54779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/>
          <p:nvPr/>
        </p:nvSpPr>
        <p:spPr>
          <a:xfrm>
            <a:off x="991523" y="273825"/>
            <a:ext cx="7696200" cy="433705"/>
          </a:xfrm>
          <a:custGeom>
            <a:avLst/>
            <a:gdLst/>
            <a:ahLst/>
            <a:cxnLst/>
            <a:rect l="l" t="t" r="r" b="b"/>
            <a:pathLst>
              <a:path w="7696200" h="433705" extrusionOk="0">
                <a:moveTo>
                  <a:pt x="7479435" y="433499"/>
                </a:moveTo>
                <a:lnTo>
                  <a:pt x="216749" y="433499"/>
                </a:lnTo>
                <a:lnTo>
                  <a:pt x="167050" y="427774"/>
                </a:lnTo>
                <a:lnTo>
                  <a:pt x="121428" y="411468"/>
                </a:lnTo>
                <a:lnTo>
                  <a:pt x="81183" y="385881"/>
                </a:lnTo>
                <a:lnTo>
                  <a:pt x="47617" y="352315"/>
                </a:lnTo>
                <a:lnTo>
                  <a:pt x="22030" y="312070"/>
                </a:lnTo>
                <a:lnTo>
                  <a:pt x="5724" y="266448"/>
                </a:lnTo>
                <a:lnTo>
                  <a:pt x="0" y="216749"/>
                </a:lnTo>
                <a:lnTo>
                  <a:pt x="5724" y="167050"/>
                </a:lnTo>
                <a:lnTo>
                  <a:pt x="22030" y="121428"/>
                </a:lnTo>
                <a:lnTo>
                  <a:pt x="47617" y="81183"/>
                </a:lnTo>
                <a:lnTo>
                  <a:pt x="81183" y="47617"/>
                </a:lnTo>
                <a:lnTo>
                  <a:pt x="121428" y="22030"/>
                </a:lnTo>
                <a:lnTo>
                  <a:pt x="167050" y="5724"/>
                </a:lnTo>
                <a:lnTo>
                  <a:pt x="216749" y="0"/>
                </a:lnTo>
                <a:lnTo>
                  <a:pt x="7479435" y="0"/>
                </a:lnTo>
                <a:lnTo>
                  <a:pt x="7521915" y="4203"/>
                </a:lnTo>
                <a:lnTo>
                  <a:pt x="7562381" y="16498"/>
                </a:lnTo>
                <a:lnTo>
                  <a:pt x="7599693" y="36416"/>
                </a:lnTo>
                <a:lnTo>
                  <a:pt x="7632709" y="63484"/>
                </a:lnTo>
                <a:lnTo>
                  <a:pt x="7659776" y="96496"/>
                </a:lnTo>
                <a:lnTo>
                  <a:pt x="7679690" y="133803"/>
                </a:lnTo>
                <a:lnTo>
                  <a:pt x="7691983" y="174266"/>
                </a:lnTo>
                <a:lnTo>
                  <a:pt x="7696184" y="216749"/>
                </a:lnTo>
                <a:lnTo>
                  <a:pt x="7690459" y="266448"/>
                </a:lnTo>
                <a:lnTo>
                  <a:pt x="7674152" y="312070"/>
                </a:lnTo>
                <a:lnTo>
                  <a:pt x="7648564" y="352315"/>
                </a:lnTo>
                <a:lnTo>
                  <a:pt x="7614997" y="385881"/>
                </a:lnTo>
                <a:lnTo>
                  <a:pt x="7574752" y="411468"/>
                </a:lnTo>
                <a:lnTo>
                  <a:pt x="7529131" y="427774"/>
                </a:lnTo>
                <a:lnTo>
                  <a:pt x="7479435" y="43349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>
            <a:off x="1128030" y="331633"/>
            <a:ext cx="688793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56141" y="3238844"/>
            <a:ext cx="8231719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ftr" idx="11"/>
          </p:nvPr>
        </p:nvSpPr>
        <p:spPr>
          <a:xfrm>
            <a:off x="73025" y="4881914"/>
            <a:ext cx="1589405" cy="1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000" b="1" i="0">
                <a:solidFill>
                  <a:srgbClr val="CDCDC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2760610" y="52705"/>
            <a:ext cx="3622778" cy="61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4000" b="1" i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ftr" idx="11"/>
          </p:nvPr>
        </p:nvSpPr>
        <p:spPr>
          <a:xfrm>
            <a:off x="73025" y="4881914"/>
            <a:ext cx="1589405" cy="1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000" b="1" i="0">
                <a:solidFill>
                  <a:srgbClr val="CDCDC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2760610" y="52705"/>
            <a:ext cx="3622778" cy="615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4000" b="1" i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ftr" idx="11"/>
          </p:nvPr>
        </p:nvSpPr>
        <p:spPr>
          <a:xfrm>
            <a:off x="73025" y="4881914"/>
            <a:ext cx="1589405" cy="1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000" b="1" i="0">
                <a:solidFill>
                  <a:srgbClr val="CDCDC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0"/>
          <p:cNvSpPr txBox="1">
            <a:spLocks noGrp="1"/>
          </p:cNvSpPr>
          <p:nvPr>
            <p:ph type="ftr" idx="11"/>
          </p:nvPr>
        </p:nvSpPr>
        <p:spPr>
          <a:xfrm>
            <a:off x="73025" y="4881914"/>
            <a:ext cx="1589405" cy="1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000" b="1" i="0">
                <a:solidFill>
                  <a:srgbClr val="CDCDC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782BE-633B-4FF6-85EB-41E56D599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AEE2-8903-4A4C-8C1D-94D650288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06600-8E80-47CD-A02B-0EDB3B87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FDF7D-1AE5-4B9C-8B16-7FB564C0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F6B83-2C70-4F5D-8E3C-686028C6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9541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3894-FD41-4E7F-BD19-38F7585D2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41CF3-1476-4470-AB55-E067FEEE9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392E0-B7F1-45B6-B4FB-8F0EAFD11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23D65-3495-404A-9741-5B477559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E1D08-1265-4074-A31E-B6C3E51CD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304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947A-E6DE-4CFF-9BF7-2742A2AF0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92384C-5D65-4C75-B734-569D7EE039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64D5-14D8-44FC-A7D6-DE419CA7A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E8740-CCA4-4F17-A4CE-A47039190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C6958-382D-4C95-AA77-6DD3A929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03547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E23BB-1D4E-48FC-BE70-1D5001EB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B8C5-0DB4-4233-9AF9-356609A69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3461-8527-4C7C-9315-519103078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0A38A-303F-4CE2-AD4C-CA2819494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D9E8C-5448-42EB-BBC8-42859F408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59110-A068-4D6F-9F7F-F37BF2A4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35042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80EB-3CC3-40D1-94E5-9A17E09A8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4EF98-107E-401C-857E-29A8A2306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4A6E8-963A-44BF-B54F-5A481AB3B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B380-211E-4AA4-B27D-BE0F08DD2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F5CD8-1F5A-4E7C-AD92-B7D8F9FED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32FA55-911B-4DCD-AD0E-378052077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7AB6E-BF36-480E-9DFB-D54E0408F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0048A-6494-4C34-87D9-F3BB09C41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71039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A588A-F58F-4ECC-87CB-47606E91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5B63B-A2A7-414B-9160-BB1DA4C96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1A7CC2-304F-47B0-B962-4DA61BD0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C5138-3511-4837-8B4E-BD5E402B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75585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4FEC5-D073-47B1-9DDD-C00E96746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DC8B7-B755-4CBC-BA81-54877F53A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09342-4940-4C60-A1F0-ED754E64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60312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1A3C-AC45-41D7-A26B-568F335E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F173-4671-4C7F-AF50-ACD66153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0ACE2-18A7-4F75-96FF-AC6523D32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67921-FE5E-41A6-B41C-DF7869E51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77D3E-5E75-4D5F-AB96-CCB4BEE9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C337D-3F3B-41E1-8EE7-E78B6402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84551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0A2FB-BC32-4D9B-9E08-4C2458253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A62FF-E3F1-4E30-BD48-1B443A62F7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359986-DDEC-4F0C-BC67-97D1DD6BF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98BC3-B3F2-4440-A64B-60AF290AD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BC7BA-D405-4035-B5F3-2693C569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26B2E-69C5-4707-A829-00B44AF2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80079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6F2A-D92F-4FE3-8A1B-2E6B9FD2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0B917-F992-4822-8BFD-FEDA4C796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3957-023C-480D-9DE5-DA9116312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295F3-0CF2-4EDE-B156-7566EF24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7EB4-2DC8-4A07-A5C4-511AF63C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0867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FF9EE8-0FF2-4F0F-A4BF-1C10CB70A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17A29F-A3BA-4B81-A362-2C54DD800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F64A1-1208-43B7-8EAE-3E814EEEA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70B86-3746-416A-BA9E-2EF651D50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5110D-D518-4050-8F6B-B5E4F79E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1575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2760610" y="52705"/>
            <a:ext cx="362277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3000" b="1" i="0" u="none" strike="noStrike" cap="none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33911" y="977899"/>
            <a:ext cx="7880984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ftr" idx="11"/>
          </p:nvPr>
        </p:nvSpPr>
        <p:spPr>
          <a:xfrm>
            <a:off x="73025" y="4881914"/>
            <a:ext cx="1589405" cy="15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000" b="1" i="0">
                <a:solidFill>
                  <a:srgbClr val="CDCDC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dt" idx="10"/>
          </p:nvPr>
        </p:nvSpPr>
        <p:spPr>
          <a:xfrm>
            <a:off x="45720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583680" y="4783456"/>
            <a:ext cx="210312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53BE84-662A-46C9-9BE5-B8B25E731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31AFD-1324-44FB-A1AE-ADBA9C2AF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CCAA8-712F-45EB-ACD6-2DE69D14B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9996-88C4-4B5C-8122-E6AFC1E4BB30}" type="datetimeFigureOut">
              <a:rPr lang="en-ID" smtClean="0"/>
              <a:t>12/11/2022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14985-BE62-4B9D-B0DC-016B56CDF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96A66-44FC-4D6D-93B0-804B4812E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91123-C36F-443C-BAFD-25BBCD77CF6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4499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6.png"/><Relationship Id="rId5" Type="http://schemas.openxmlformats.org/officeDocument/2006/relationships/image" Target="../media/image20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2.deloitte.com/content/dam/Deloitte/in/Documents/manufacturing/in-mfg-driving-through-the-urban-used-car-market-noexp.pdf" TargetMode="External"/><Relationship Id="rId3" Type="http://schemas.openxmlformats.org/officeDocument/2006/relationships/hyperlink" Target="https://www.mckinsey.com/industries/automotive-and-assembly/our-insights/used-cars-new-platforms-accelerating-sales-in-a-digitally-disrupted-market" TargetMode="External"/><Relationship Id="rId7" Type="http://schemas.openxmlformats.org/officeDocument/2006/relationships/hyperlink" Target="https://www.drivparts.com/parts-matter/learning-center/driver-education-and-vehicle-safety/manual-vs-automatic-car.html" TargetMode="External"/><Relationship Id="rId12" Type="http://schemas.openxmlformats.org/officeDocument/2006/relationships/hyperlink" Target="https://cardealermagazine.co.uk/publish/used-car-industry-ranks-lowest-trust-consumers/121224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res.cloudinary.com/dkrav2qn2/images/w_1024%2Ch_768/f_webp%2Cq_auto/v1621681071/Used-car-market-in-US-Market-segmentation/Used-car-market-in-US-Market-segmentation-png?_i=AA" TargetMode="External"/><Relationship Id="rId11" Type="http://schemas.openxmlformats.org/officeDocument/2006/relationships/hyperlink" Target="https://www.ibisworld.com/industry-statistics/market-size/used-car-dealers-united-states/" TargetMode="External"/><Relationship Id="rId5" Type="http://schemas.openxmlformats.org/officeDocument/2006/relationships/hyperlink" Target="https://www.carhistory.com.au/news-and-media/infographic-used-car-survey-2016" TargetMode="External"/><Relationship Id="rId10" Type="http://schemas.openxmlformats.org/officeDocument/2006/relationships/hyperlink" Target="https://www.am-online.com/news/used-cars/2022/07/11/used-car-price-growth-remains-415-ahead-of-pre-pandemic-levels" TargetMode="External"/><Relationship Id="rId4" Type="http://schemas.openxmlformats.org/officeDocument/2006/relationships/hyperlink" Target="https://www.autocheatsheet.com/trade-in/how-appraisal-process-works.html#%3A~%3Atext%3DThe%20used%20car%20appraisal%20process%2Cappraiser%20is%20at%20the%20time" TargetMode="External"/><Relationship Id="rId9" Type="http://schemas.openxmlformats.org/officeDocument/2006/relationships/hyperlink" Target="https://www.eprofitfocus.com/market-intelligence/motor-industry-update/financial-dynamics-of-used-ca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hyperlink" Target="https://www.psmarketresearch.com/market-analysis/used-car-market" TargetMode="External"/><Relationship Id="rId4" Type="http://schemas.openxmlformats.org/officeDocument/2006/relationships/hyperlink" Target="https://www.ibisworld.com/industry-statistics/market-size/used-car-dealers-united-stat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hyperlink" Target="https://www.autocheatsheet.com/trade-in/how-appraisal-process-works.html" TargetMode="Externa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972623" y="833818"/>
            <a:ext cx="6615035" cy="1390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b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Car Prices by Using Machine  Learning</a:t>
            </a:r>
            <a:endParaRPr sz="1100" dirty="0"/>
          </a:p>
        </p:txBody>
      </p:sp>
      <p:sp>
        <p:nvSpPr>
          <p:cNvPr id="170" name="Google Shape;170;p31"/>
          <p:cNvSpPr txBox="1"/>
          <p:nvPr/>
        </p:nvSpPr>
        <p:spPr>
          <a:xfrm>
            <a:off x="3116643" y="2559393"/>
            <a:ext cx="2445514" cy="471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Created by:</a:t>
            </a:r>
            <a:endParaRPr sz="15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i="0" u="none" strike="noStrike" cap="none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Kelompok 5 - CAR-ELO</a:t>
            </a:r>
            <a:endParaRPr sz="15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1"/>
          <p:cNvSpPr/>
          <p:nvPr/>
        </p:nvSpPr>
        <p:spPr>
          <a:xfrm>
            <a:off x="1403497" y="2314177"/>
            <a:ext cx="6068533" cy="34289"/>
          </a:xfrm>
          <a:custGeom>
            <a:avLst/>
            <a:gdLst/>
            <a:ahLst/>
            <a:cxnLst/>
            <a:rect l="l" t="t" r="r" b="b"/>
            <a:pathLst>
              <a:path w="2029460" h="1905" extrusionOk="0">
                <a:moveTo>
                  <a:pt x="0" y="1799"/>
                </a:moveTo>
                <a:lnTo>
                  <a:pt x="2029195" y="0"/>
                </a:lnTo>
              </a:path>
            </a:pathLst>
          </a:custGeom>
          <a:noFill/>
          <a:ln w="76175" cap="flat" cmpd="sng">
            <a:solidFill>
              <a:srgbClr val="0115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40"/>
          <p:cNvGrpSpPr/>
          <p:nvPr/>
        </p:nvGrpSpPr>
        <p:grpSpPr>
          <a:xfrm>
            <a:off x="1243347" y="2922420"/>
            <a:ext cx="3214193" cy="1805693"/>
            <a:chOff x="1243347" y="2922419"/>
            <a:chExt cx="3214193" cy="1583696"/>
          </a:xfrm>
        </p:grpSpPr>
        <p:sp>
          <p:nvSpPr>
            <p:cNvPr id="281" name="Google Shape;281;p40"/>
            <p:cNvSpPr/>
            <p:nvPr/>
          </p:nvSpPr>
          <p:spPr>
            <a:xfrm>
              <a:off x="1243347" y="2922419"/>
              <a:ext cx="3214193" cy="158369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1300497" y="2960518"/>
              <a:ext cx="3100070" cy="1470025"/>
            </a:xfrm>
            <a:custGeom>
              <a:avLst/>
              <a:gdLst/>
              <a:ahLst/>
              <a:cxnLst/>
              <a:rect l="l" t="t" r="r" b="b"/>
              <a:pathLst>
                <a:path w="3100070" h="1470025" extrusionOk="0">
                  <a:moveTo>
                    <a:pt x="2854994" y="1469397"/>
                  </a:moveTo>
                  <a:lnTo>
                    <a:pt x="244904" y="1469397"/>
                  </a:lnTo>
                  <a:lnTo>
                    <a:pt x="195547" y="1464421"/>
                  </a:lnTo>
                  <a:lnTo>
                    <a:pt x="149576" y="1450150"/>
                  </a:lnTo>
                  <a:lnTo>
                    <a:pt x="107975" y="1427570"/>
                  </a:lnTo>
                  <a:lnTo>
                    <a:pt x="71730" y="1397665"/>
                  </a:lnTo>
                  <a:lnTo>
                    <a:pt x="41825" y="1361421"/>
                  </a:lnTo>
                  <a:lnTo>
                    <a:pt x="19245" y="1319821"/>
                  </a:lnTo>
                  <a:lnTo>
                    <a:pt x="4975" y="1273852"/>
                  </a:lnTo>
                  <a:lnTo>
                    <a:pt x="0" y="1224497"/>
                  </a:lnTo>
                  <a:lnTo>
                    <a:pt x="0" y="244899"/>
                  </a:lnTo>
                  <a:lnTo>
                    <a:pt x="4975" y="195545"/>
                  </a:lnTo>
                  <a:lnTo>
                    <a:pt x="19245" y="149575"/>
                  </a:lnTo>
                  <a:lnTo>
                    <a:pt x="41825" y="107975"/>
                  </a:lnTo>
                  <a:lnTo>
                    <a:pt x="71730" y="71731"/>
                  </a:lnTo>
                  <a:lnTo>
                    <a:pt x="107975" y="41826"/>
                  </a:lnTo>
                  <a:lnTo>
                    <a:pt x="149576" y="19246"/>
                  </a:lnTo>
                  <a:lnTo>
                    <a:pt x="195547" y="4975"/>
                  </a:lnTo>
                  <a:lnTo>
                    <a:pt x="244904" y="0"/>
                  </a:lnTo>
                  <a:lnTo>
                    <a:pt x="2854994" y="0"/>
                  </a:lnTo>
                  <a:lnTo>
                    <a:pt x="2902995" y="4748"/>
                  </a:lnTo>
                  <a:lnTo>
                    <a:pt x="2948715" y="18640"/>
                  </a:lnTo>
                  <a:lnTo>
                    <a:pt x="2990869" y="41143"/>
                  </a:lnTo>
                  <a:lnTo>
                    <a:pt x="3028168" y="71724"/>
                  </a:lnTo>
                  <a:lnTo>
                    <a:pt x="3058750" y="109024"/>
                  </a:lnTo>
                  <a:lnTo>
                    <a:pt x="3081253" y="151177"/>
                  </a:lnTo>
                  <a:lnTo>
                    <a:pt x="3095144" y="196898"/>
                  </a:lnTo>
                  <a:lnTo>
                    <a:pt x="3099893" y="244899"/>
                  </a:lnTo>
                  <a:lnTo>
                    <a:pt x="3099893" y="1224497"/>
                  </a:lnTo>
                  <a:lnTo>
                    <a:pt x="3094918" y="1273852"/>
                  </a:lnTo>
                  <a:lnTo>
                    <a:pt x="3080647" y="1319821"/>
                  </a:lnTo>
                  <a:lnTo>
                    <a:pt x="3058067" y="1361421"/>
                  </a:lnTo>
                  <a:lnTo>
                    <a:pt x="3028162" y="1397665"/>
                  </a:lnTo>
                  <a:lnTo>
                    <a:pt x="2991917" y="1427570"/>
                  </a:lnTo>
                  <a:lnTo>
                    <a:pt x="2950318" y="1450150"/>
                  </a:lnTo>
                  <a:lnTo>
                    <a:pt x="2904348" y="1464421"/>
                  </a:lnTo>
                  <a:lnTo>
                    <a:pt x="2854994" y="1469397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40"/>
          <p:cNvSpPr txBox="1"/>
          <p:nvPr/>
        </p:nvSpPr>
        <p:spPr>
          <a:xfrm>
            <a:off x="1480676" y="3089263"/>
            <a:ext cx="2912700" cy="13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Objective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Membuat model untuk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mengestimasi</a:t>
            </a: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harga jual secara otomatis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berdasarkan spesifikasi &amp; kondisi </a:t>
            </a: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unit kendaraan 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4" name="Google Shape;284;p40"/>
          <p:cNvGrpSpPr/>
          <p:nvPr/>
        </p:nvGrpSpPr>
        <p:grpSpPr>
          <a:xfrm>
            <a:off x="1243347" y="1137198"/>
            <a:ext cx="6657286" cy="1583696"/>
            <a:chOff x="1243347" y="1137197"/>
            <a:chExt cx="6657286" cy="1583696"/>
          </a:xfrm>
        </p:grpSpPr>
        <p:sp>
          <p:nvSpPr>
            <p:cNvPr id="285" name="Google Shape;285;p40"/>
            <p:cNvSpPr/>
            <p:nvPr/>
          </p:nvSpPr>
          <p:spPr>
            <a:xfrm>
              <a:off x="1243347" y="1137197"/>
              <a:ext cx="6657286" cy="158369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1300497" y="1175297"/>
              <a:ext cx="6543040" cy="1470025"/>
            </a:xfrm>
            <a:custGeom>
              <a:avLst/>
              <a:gdLst/>
              <a:ahLst/>
              <a:cxnLst/>
              <a:rect l="l" t="t" r="r" b="b"/>
              <a:pathLst>
                <a:path w="6543040" h="1470025" extrusionOk="0">
                  <a:moveTo>
                    <a:pt x="6298087" y="1469397"/>
                  </a:moveTo>
                  <a:lnTo>
                    <a:pt x="244904" y="1469397"/>
                  </a:lnTo>
                  <a:lnTo>
                    <a:pt x="195547" y="1464421"/>
                  </a:lnTo>
                  <a:lnTo>
                    <a:pt x="149576" y="1450150"/>
                  </a:lnTo>
                  <a:lnTo>
                    <a:pt x="107975" y="1427570"/>
                  </a:lnTo>
                  <a:lnTo>
                    <a:pt x="71730" y="1397665"/>
                  </a:lnTo>
                  <a:lnTo>
                    <a:pt x="41825" y="1361419"/>
                  </a:lnTo>
                  <a:lnTo>
                    <a:pt x="19245" y="1319819"/>
                  </a:lnTo>
                  <a:lnTo>
                    <a:pt x="4975" y="1273848"/>
                  </a:lnTo>
                  <a:lnTo>
                    <a:pt x="0" y="1224492"/>
                  </a:lnTo>
                  <a:lnTo>
                    <a:pt x="0" y="244904"/>
                  </a:lnTo>
                  <a:lnTo>
                    <a:pt x="4975" y="195547"/>
                  </a:lnTo>
                  <a:lnTo>
                    <a:pt x="19245" y="149576"/>
                  </a:lnTo>
                  <a:lnTo>
                    <a:pt x="41825" y="107975"/>
                  </a:lnTo>
                  <a:lnTo>
                    <a:pt x="71730" y="71730"/>
                  </a:lnTo>
                  <a:lnTo>
                    <a:pt x="107975" y="41825"/>
                  </a:lnTo>
                  <a:lnTo>
                    <a:pt x="149576" y="19245"/>
                  </a:lnTo>
                  <a:lnTo>
                    <a:pt x="195547" y="4975"/>
                  </a:lnTo>
                  <a:lnTo>
                    <a:pt x="244904" y="0"/>
                  </a:lnTo>
                  <a:lnTo>
                    <a:pt x="6298087" y="0"/>
                  </a:lnTo>
                  <a:lnTo>
                    <a:pt x="6346088" y="4749"/>
                  </a:lnTo>
                  <a:lnTo>
                    <a:pt x="6391808" y="18642"/>
                  </a:lnTo>
                  <a:lnTo>
                    <a:pt x="6433962" y="41146"/>
                  </a:lnTo>
                  <a:lnTo>
                    <a:pt x="6471261" y="71729"/>
                  </a:lnTo>
                  <a:lnTo>
                    <a:pt x="6501843" y="109031"/>
                  </a:lnTo>
                  <a:lnTo>
                    <a:pt x="6524346" y="151183"/>
                  </a:lnTo>
                  <a:lnTo>
                    <a:pt x="6538238" y="196903"/>
                  </a:lnTo>
                  <a:lnTo>
                    <a:pt x="6542986" y="244904"/>
                  </a:lnTo>
                  <a:lnTo>
                    <a:pt x="6542986" y="1224492"/>
                  </a:lnTo>
                  <a:lnTo>
                    <a:pt x="6538011" y="1273848"/>
                  </a:lnTo>
                  <a:lnTo>
                    <a:pt x="6523740" y="1319819"/>
                  </a:lnTo>
                  <a:lnTo>
                    <a:pt x="6501160" y="1361419"/>
                  </a:lnTo>
                  <a:lnTo>
                    <a:pt x="6471255" y="1397665"/>
                  </a:lnTo>
                  <a:lnTo>
                    <a:pt x="6435010" y="1427570"/>
                  </a:lnTo>
                  <a:lnTo>
                    <a:pt x="6393411" y="1450150"/>
                  </a:lnTo>
                  <a:lnTo>
                    <a:pt x="6347441" y="1464421"/>
                  </a:lnTo>
                  <a:lnTo>
                    <a:pt x="6298087" y="1469397"/>
                  </a:lnTo>
                  <a:close/>
                </a:path>
              </a:pathLst>
            </a:custGeom>
            <a:solidFill>
              <a:srgbClr val="DFF7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40"/>
          <p:cNvSpPr txBox="1"/>
          <p:nvPr/>
        </p:nvSpPr>
        <p:spPr>
          <a:xfrm>
            <a:off x="1445251" y="1309894"/>
            <a:ext cx="6306000" cy="90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16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Meningkatkan efisiensi waktu pembelia dan ketepatan penentuan harga jual mobil bekas untuk mengoptimalkan profit. </a:t>
            </a:r>
            <a:endParaRPr sz="14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8" name="Google Shape;288;p40"/>
          <p:cNvGrpSpPr/>
          <p:nvPr/>
        </p:nvGrpSpPr>
        <p:grpSpPr>
          <a:xfrm>
            <a:off x="4686440" y="2916570"/>
            <a:ext cx="3214193" cy="1583696"/>
            <a:chOff x="4686440" y="2916569"/>
            <a:chExt cx="3214193" cy="1583696"/>
          </a:xfrm>
        </p:grpSpPr>
        <p:sp>
          <p:nvSpPr>
            <p:cNvPr id="289" name="Google Shape;289;p40"/>
            <p:cNvSpPr/>
            <p:nvPr/>
          </p:nvSpPr>
          <p:spPr>
            <a:xfrm>
              <a:off x="4686440" y="2916569"/>
              <a:ext cx="3214193" cy="158369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4743590" y="2954669"/>
              <a:ext cx="3100070" cy="1470025"/>
            </a:xfrm>
            <a:custGeom>
              <a:avLst/>
              <a:gdLst/>
              <a:ahLst/>
              <a:cxnLst/>
              <a:rect l="l" t="t" r="r" b="b"/>
              <a:pathLst>
                <a:path w="3100070" h="1470025" extrusionOk="0">
                  <a:moveTo>
                    <a:pt x="2854994" y="1469397"/>
                  </a:moveTo>
                  <a:lnTo>
                    <a:pt x="244899" y="1469397"/>
                  </a:lnTo>
                  <a:lnTo>
                    <a:pt x="195545" y="1464421"/>
                  </a:lnTo>
                  <a:lnTo>
                    <a:pt x="149575" y="1450150"/>
                  </a:lnTo>
                  <a:lnTo>
                    <a:pt x="107975" y="1427570"/>
                  </a:lnTo>
                  <a:lnTo>
                    <a:pt x="71731" y="1397665"/>
                  </a:lnTo>
                  <a:lnTo>
                    <a:pt x="41826" y="1361421"/>
                  </a:lnTo>
                  <a:lnTo>
                    <a:pt x="19246" y="1319821"/>
                  </a:lnTo>
                  <a:lnTo>
                    <a:pt x="4975" y="1273852"/>
                  </a:lnTo>
                  <a:lnTo>
                    <a:pt x="0" y="1224497"/>
                  </a:lnTo>
                  <a:lnTo>
                    <a:pt x="0" y="244899"/>
                  </a:lnTo>
                  <a:lnTo>
                    <a:pt x="4975" y="195545"/>
                  </a:lnTo>
                  <a:lnTo>
                    <a:pt x="19246" y="149575"/>
                  </a:lnTo>
                  <a:lnTo>
                    <a:pt x="41826" y="107975"/>
                  </a:lnTo>
                  <a:lnTo>
                    <a:pt x="71731" y="71731"/>
                  </a:lnTo>
                  <a:lnTo>
                    <a:pt x="107975" y="41826"/>
                  </a:lnTo>
                  <a:lnTo>
                    <a:pt x="149575" y="19246"/>
                  </a:lnTo>
                  <a:lnTo>
                    <a:pt x="195545" y="4975"/>
                  </a:lnTo>
                  <a:lnTo>
                    <a:pt x="244899" y="0"/>
                  </a:lnTo>
                  <a:lnTo>
                    <a:pt x="2854994" y="0"/>
                  </a:lnTo>
                  <a:lnTo>
                    <a:pt x="2902995" y="4748"/>
                  </a:lnTo>
                  <a:lnTo>
                    <a:pt x="2948715" y="18640"/>
                  </a:lnTo>
                  <a:lnTo>
                    <a:pt x="2990869" y="41143"/>
                  </a:lnTo>
                  <a:lnTo>
                    <a:pt x="3028168" y="71724"/>
                  </a:lnTo>
                  <a:lnTo>
                    <a:pt x="3058750" y="109024"/>
                  </a:lnTo>
                  <a:lnTo>
                    <a:pt x="3081253" y="151177"/>
                  </a:lnTo>
                  <a:lnTo>
                    <a:pt x="3095144" y="196898"/>
                  </a:lnTo>
                  <a:lnTo>
                    <a:pt x="3099893" y="244899"/>
                  </a:lnTo>
                  <a:lnTo>
                    <a:pt x="3099893" y="1224497"/>
                  </a:lnTo>
                  <a:lnTo>
                    <a:pt x="3094918" y="1273852"/>
                  </a:lnTo>
                  <a:lnTo>
                    <a:pt x="3080647" y="1319821"/>
                  </a:lnTo>
                  <a:lnTo>
                    <a:pt x="3058067" y="1361421"/>
                  </a:lnTo>
                  <a:lnTo>
                    <a:pt x="3028162" y="1397665"/>
                  </a:lnTo>
                  <a:lnTo>
                    <a:pt x="2991917" y="1427570"/>
                  </a:lnTo>
                  <a:lnTo>
                    <a:pt x="2950318" y="1450150"/>
                  </a:lnTo>
                  <a:lnTo>
                    <a:pt x="2904348" y="1464421"/>
                  </a:lnTo>
                  <a:lnTo>
                    <a:pt x="2854994" y="1469397"/>
                  </a:lnTo>
                  <a:close/>
                </a:path>
              </a:pathLst>
            </a:cu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40"/>
          <p:cNvSpPr txBox="1"/>
          <p:nvPr/>
        </p:nvSpPr>
        <p:spPr>
          <a:xfrm>
            <a:off x="4888351" y="3089265"/>
            <a:ext cx="1998345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Business Metrics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0"/>
          <p:cNvSpPr txBox="1"/>
          <p:nvPr/>
        </p:nvSpPr>
        <p:spPr>
          <a:xfrm>
            <a:off x="4781747" y="3410387"/>
            <a:ext cx="29064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Kenaikan Revenue atas selisih antara MMR dengan Selling Price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</a:pPr>
            <a:r>
              <a:rPr lang="en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 time purchase 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3938716" y="2942981"/>
            <a:ext cx="461666" cy="46166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0"/>
          <p:cNvSpPr/>
          <p:nvPr/>
        </p:nvSpPr>
        <p:spPr>
          <a:xfrm>
            <a:off x="7381685" y="1175272"/>
            <a:ext cx="461673" cy="46167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7381685" y="2942995"/>
            <a:ext cx="461673" cy="46164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822758" y="107238"/>
            <a:ext cx="70206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Goal, Objective, and Business Metrics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4540092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4571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71990" y="0"/>
                </a:lnTo>
                <a:lnTo>
                  <a:pt x="4571990" y="514348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5292169" y="1066772"/>
            <a:ext cx="3128010" cy="285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2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endParaRPr sz="40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Exploratory  Data Analysis  (EDA)</a:t>
            </a:r>
            <a:endParaRPr sz="4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7717627" y="3845519"/>
            <a:ext cx="894860" cy="8948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Feature</a:t>
            </a:r>
            <a:endParaRPr/>
          </a:p>
        </p:txBody>
      </p:sp>
      <p:pic>
        <p:nvPicPr>
          <p:cNvPr id="309" name="Google Shape;309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42410" y="1369219"/>
            <a:ext cx="7259180" cy="326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43"/>
          <p:cNvGrpSpPr/>
          <p:nvPr/>
        </p:nvGrpSpPr>
        <p:grpSpPr>
          <a:xfrm>
            <a:off x="5457989" y="1550904"/>
            <a:ext cx="3686175" cy="2112013"/>
            <a:chOff x="5457988" y="1550904"/>
            <a:chExt cx="3686175" cy="2112013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15" name="Google Shape;315;p43"/>
            <p:cNvSpPr/>
            <p:nvPr/>
          </p:nvSpPr>
          <p:spPr>
            <a:xfrm>
              <a:off x="5457988" y="1550904"/>
              <a:ext cx="3685992" cy="211201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5515138" y="1589004"/>
              <a:ext cx="3629025" cy="1997710"/>
            </a:xfrm>
            <a:custGeom>
              <a:avLst/>
              <a:gdLst/>
              <a:ahLst/>
              <a:cxnLst/>
              <a:rect l="l" t="t" r="r" b="b"/>
              <a:pathLst>
                <a:path w="3629025" h="1997710" extrusionOk="0">
                  <a:moveTo>
                    <a:pt x="3628817" y="1997713"/>
                  </a:moveTo>
                  <a:lnTo>
                    <a:pt x="332949" y="1997713"/>
                  </a:lnTo>
                  <a:lnTo>
                    <a:pt x="280550" y="1993566"/>
                  </a:lnTo>
                  <a:lnTo>
                    <a:pt x="229912" y="1981370"/>
                  </a:lnTo>
                  <a:lnTo>
                    <a:pt x="181931" y="1961495"/>
                  </a:lnTo>
                  <a:lnTo>
                    <a:pt x="137503" y="1934312"/>
                  </a:lnTo>
                  <a:lnTo>
                    <a:pt x="97524" y="1900188"/>
                  </a:lnTo>
                  <a:lnTo>
                    <a:pt x="63401" y="1860210"/>
                  </a:lnTo>
                  <a:lnTo>
                    <a:pt x="36217" y="1815782"/>
                  </a:lnTo>
                  <a:lnTo>
                    <a:pt x="16343" y="1767800"/>
                  </a:lnTo>
                  <a:lnTo>
                    <a:pt x="4147" y="1717162"/>
                  </a:lnTo>
                  <a:lnTo>
                    <a:pt x="0" y="1664764"/>
                  </a:lnTo>
                  <a:lnTo>
                    <a:pt x="0" y="332974"/>
                  </a:lnTo>
                  <a:lnTo>
                    <a:pt x="3610" y="283772"/>
                  </a:lnTo>
                  <a:lnTo>
                    <a:pt x="14097" y="236811"/>
                  </a:lnTo>
                  <a:lnTo>
                    <a:pt x="30946" y="192608"/>
                  </a:lnTo>
                  <a:lnTo>
                    <a:pt x="53642" y="151675"/>
                  </a:lnTo>
                  <a:lnTo>
                    <a:pt x="81669" y="114530"/>
                  </a:lnTo>
                  <a:lnTo>
                    <a:pt x="114513" y="81686"/>
                  </a:lnTo>
                  <a:lnTo>
                    <a:pt x="151658" y="53658"/>
                  </a:lnTo>
                  <a:lnTo>
                    <a:pt x="192589" y="30963"/>
                  </a:lnTo>
                  <a:lnTo>
                    <a:pt x="236792" y="14114"/>
                  </a:lnTo>
                  <a:lnTo>
                    <a:pt x="283750" y="3627"/>
                  </a:lnTo>
                  <a:lnTo>
                    <a:pt x="332949" y="17"/>
                  </a:lnTo>
                  <a:lnTo>
                    <a:pt x="3628792" y="0"/>
                  </a:lnTo>
                  <a:lnTo>
                    <a:pt x="3628817" y="19977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7" name="Google Shape;317;p43"/>
          <p:cNvSpPr txBox="1">
            <a:spLocks noGrp="1"/>
          </p:cNvSpPr>
          <p:nvPr>
            <p:ph type="title"/>
          </p:nvPr>
        </p:nvSpPr>
        <p:spPr>
          <a:xfrm>
            <a:off x="73024" y="109877"/>
            <a:ext cx="3300729" cy="52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Overview</a:t>
            </a:r>
            <a:endParaRPr/>
          </a:p>
        </p:txBody>
      </p:sp>
      <p:grpSp>
        <p:nvGrpSpPr>
          <p:cNvPr id="318" name="Google Shape;318;p43"/>
          <p:cNvGrpSpPr/>
          <p:nvPr/>
        </p:nvGrpSpPr>
        <p:grpSpPr>
          <a:xfrm>
            <a:off x="179462" y="1589004"/>
            <a:ext cx="4325462" cy="2559993"/>
            <a:chOff x="163512" y="1584259"/>
            <a:chExt cx="4325461" cy="2559993"/>
          </a:xfrm>
        </p:grpSpPr>
        <p:sp>
          <p:nvSpPr>
            <p:cNvPr id="319" name="Google Shape;319;p43"/>
            <p:cNvSpPr/>
            <p:nvPr/>
          </p:nvSpPr>
          <p:spPr>
            <a:xfrm>
              <a:off x="168274" y="1589021"/>
              <a:ext cx="2120188" cy="254425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163512" y="1584259"/>
              <a:ext cx="2129790" cy="2559685"/>
            </a:xfrm>
            <a:custGeom>
              <a:avLst/>
              <a:gdLst/>
              <a:ahLst/>
              <a:cxnLst/>
              <a:rect l="l" t="t" r="r" b="b"/>
              <a:pathLst>
                <a:path w="2129790" h="2559685" extrusionOk="0">
                  <a:moveTo>
                    <a:pt x="0" y="0"/>
                  </a:moveTo>
                  <a:lnTo>
                    <a:pt x="2129713" y="0"/>
                  </a:lnTo>
                  <a:lnTo>
                    <a:pt x="2129713" y="2559657"/>
                  </a:lnTo>
                  <a:lnTo>
                    <a:pt x="0" y="255965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3"/>
            <p:cNvSpPr/>
            <p:nvPr/>
          </p:nvSpPr>
          <p:spPr>
            <a:xfrm>
              <a:off x="2344375" y="1584259"/>
              <a:ext cx="2144598" cy="1960880"/>
            </a:xfrm>
            <a:custGeom>
              <a:avLst/>
              <a:gdLst/>
              <a:ahLst/>
              <a:cxnLst/>
              <a:rect l="l" t="t" r="r" b="b"/>
              <a:pathLst>
                <a:path w="2809240" h="1960879" extrusionOk="0">
                  <a:moveTo>
                    <a:pt x="0" y="0"/>
                  </a:moveTo>
                  <a:lnTo>
                    <a:pt x="2808739" y="0"/>
                  </a:lnTo>
                  <a:lnTo>
                    <a:pt x="2808739" y="1960833"/>
                  </a:lnTo>
                  <a:lnTo>
                    <a:pt x="0" y="19608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3"/>
            <p:cNvSpPr/>
            <p:nvPr/>
          </p:nvSpPr>
          <p:spPr>
            <a:xfrm>
              <a:off x="2344375" y="3568942"/>
              <a:ext cx="1547495" cy="575310"/>
            </a:xfrm>
            <a:custGeom>
              <a:avLst/>
              <a:gdLst/>
              <a:ahLst/>
              <a:cxnLst/>
              <a:rect l="l" t="t" r="r" b="b"/>
              <a:pathLst>
                <a:path w="1547495" h="575310" extrusionOk="0">
                  <a:moveTo>
                    <a:pt x="0" y="0"/>
                  </a:moveTo>
                  <a:lnTo>
                    <a:pt x="1546916" y="0"/>
                  </a:lnTo>
                  <a:lnTo>
                    <a:pt x="1546916" y="574998"/>
                  </a:lnTo>
                  <a:lnTo>
                    <a:pt x="0" y="57499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43"/>
          <p:cNvSpPr txBox="1"/>
          <p:nvPr/>
        </p:nvSpPr>
        <p:spPr>
          <a:xfrm>
            <a:off x="5825284" y="1767199"/>
            <a:ext cx="1210945" cy="285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Observation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3"/>
          <p:cNvSpPr txBox="1"/>
          <p:nvPr/>
        </p:nvSpPr>
        <p:spPr>
          <a:xfrm>
            <a:off x="6030699" y="2128993"/>
            <a:ext cx="2692400" cy="1120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0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Terdapat </a:t>
            </a: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558,810 baris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dan </a:t>
            </a: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16 kolom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Tipe data sudah sesuai,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Tidak terdapat data duplikat,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b="1" i="1" dirty="0">
                <a:solidFill>
                  <a:srgbClr val="011538"/>
                </a:solidFill>
                <a:latin typeface="Courier New"/>
                <a:ea typeface="Courier New"/>
                <a:cs typeface="Courier New"/>
                <a:sym typeface="Courier New"/>
              </a:rPr>
              <a:t>sellingprice</a:t>
            </a:r>
            <a:r>
              <a:rPr lang="en" sz="1200" dirty="0">
                <a:solidFill>
                  <a:srgbClr val="01153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akan menjadi 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target/label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5" name="Google Shape;32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4440" y="1589004"/>
            <a:ext cx="2093333" cy="196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4312" y="3597795"/>
            <a:ext cx="1413473" cy="5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/>
          <p:nvPr/>
        </p:nvSpPr>
        <p:spPr>
          <a:xfrm>
            <a:off x="4571991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4571990" y="5143489"/>
                </a:moveTo>
                <a:lnTo>
                  <a:pt x="0" y="5143489"/>
                </a:lnTo>
                <a:lnTo>
                  <a:pt x="0" y="762013"/>
                </a:lnTo>
                <a:lnTo>
                  <a:pt x="1662" y="711685"/>
                </a:lnTo>
                <a:lnTo>
                  <a:pt x="6607" y="661851"/>
                </a:lnTo>
                <a:lnTo>
                  <a:pt x="14776" y="612657"/>
                </a:lnTo>
                <a:lnTo>
                  <a:pt x="26105" y="564252"/>
                </a:lnTo>
                <a:lnTo>
                  <a:pt x="40534" y="516785"/>
                </a:lnTo>
                <a:lnTo>
                  <a:pt x="58003" y="470403"/>
                </a:lnTo>
                <a:lnTo>
                  <a:pt x="78448" y="425254"/>
                </a:lnTo>
                <a:lnTo>
                  <a:pt x="101810" y="381486"/>
                </a:lnTo>
                <a:lnTo>
                  <a:pt x="128028" y="339248"/>
                </a:lnTo>
                <a:lnTo>
                  <a:pt x="157039" y="298686"/>
                </a:lnTo>
                <a:lnTo>
                  <a:pt x="188783" y="259951"/>
                </a:lnTo>
                <a:lnTo>
                  <a:pt x="223199" y="223188"/>
                </a:lnTo>
                <a:lnTo>
                  <a:pt x="259960" y="188777"/>
                </a:lnTo>
                <a:lnTo>
                  <a:pt x="298695" y="157036"/>
                </a:lnTo>
                <a:lnTo>
                  <a:pt x="339256" y="128027"/>
                </a:lnTo>
                <a:lnTo>
                  <a:pt x="381494" y="101811"/>
                </a:lnTo>
                <a:lnTo>
                  <a:pt x="425262" y="78450"/>
                </a:lnTo>
                <a:lnTo>
                  <a:pt x="470411" y="58004"/>
                </a:lnTo>
                <a:lnTo>
                  <a:pt x="516794" y="40536"/>
                </a:lnTo>
                <a:lnTo>
                  <a:pt x="564261" y="26106"/>
                </a:lnTo>
                <a:lnTo>
                  <a:pt x="612666" y="14777"/>
                </a:lnTo>
                <a:lnTo>
                  <a:pt x="661860" y="6608"/>
                </a:lnTo>
                <a:lnTo>
                  <a:pt x="711695" y="1662"/>
                </a:lnTo>
                <a:lnTo>
                  <a:pt x="762023" y="0"/>
                </a:lnTo>
                <a:lnTo>
                  <a:pt x="4571990" y="0"/>
                </a:lnTo>
                <a:lnTo>
                  <a:pt x="4571990" y="5143489"/>
                </a:lnTo>
                <a:close/>
              </a:path>
            </a:pathLst>
          </a:cu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4"/>
          <p:cNvSpPr txBox="1"/>
          <p:nvPr/>
        </p:nvSpPr>
        <p:spPr>
          <a:xfrm>
            <a:off x="4771136" y="3699023"/>
            <a:ext cx="386461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Berdasarkan plot, pembelian mobil terbanyak adalah unit yang memiliki transmisi automatic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4"/>
          <p:cNvSpPr/>
          <p:nvPr/>
        </p:nvSpPr>
        <p:spPr>
          <a:xfrm>
            <a:off x="106200" y="519374"/>
            <a:ext cx="4207789" cy="11429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4"/>
          <p:cNvSpPr txBox="1"/>
          <p:nvPr/>
        </p:nvSpPr>
        <p:spPr>
          <a:xfrm>
            <a:off x="73024" y="2197525"/>
            <a:ext cx="398907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Berdasarkan data external, kurang dari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5%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unit mobil transmisi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manual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 yang terjual di US. dan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95%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unit transmisi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automatic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4"/>
          <p:cNvSpPr txBox="1">
            <a:spLocks noGrp="1"/>
          </p:cNvSpPr>
          <p:nvPr>
            <p:ph type="title"/>
          </p:nvPr>
        </p:nvSpPr>
        <p:spPr>
          <a:xfrm>
            <a:off x="6959911" y="160763"/>
            <a:ext cx="2110105" cy="10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520700" marR="0" lvl="0" indent="-508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Business  Insight</a:t>
            </a:r>
            <a:endParaRPr dirty="0"/>
          </a:p>
        </p:txBody>
      </p:sp>
      <p:grpSp>
        <p:nvGrpSpPr>
          <p:cNvPr id="336" name="Google Shape;336;p44"/>
          <p:cNvGrpSpPr/>
          <p:nvPr/>
        </p:nvGrpSpPr>
        <p:grpSpPr>
          <a:xfrm>
            <a:off x="-13" y="3174882"/>
            <a:ext cx="4371166" cy="1706109"/>
            <a:chOff x="-13" y="3174881"/>
            <a:chExt cx="4371166" cy="1706109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37" name="Google Shape;337;p44"/>
            <p:cNvSpPr/>
            <p:nvPr/>
          </p:nvSpPr>
          <p:spPr>
            <a:xfrm>
              <a:off x="0" y="3174881"/>
              <a:ext cx="4371153" cy="17061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-13" y="3212968"/>
              <a:ext cx="4314190" cy="1591945"/>
            </a:xfrm>
            <a:custGeom>
              <a:avLst/>
              <a:gdLst/>
              <a:ahLst/>
              <a:cxnLst/>
              <a:rect l="l" t="t" r="r" b="b"/>
              <a:pathLst>
                <a:path w="4314190" h="1591945" extrusionOk="0">
                  <a:moveTo>
                    <a:pt x="4048705" y="1591821"/>
                  </a:moveTo>
                  <a:lnTo>
                    <a:pt x="0" y="1591821"/>
                  </a:lnTo>
                  <a:lnTo>
                    <a:pt x="19" y="0"/>
                  </a:lnTo>
                  <a:lnTo>
                    <a:pt x="4048705" y="24"/>
                  </a:lnTo>
                  <a:lnTo>
                    <a:pt x="4096394" y="4299"/>
                  </a:lnTo>
                  <a:lnTo>
                    <a:pt x="4141278" y="16622"/>
                  </a:lnTo>
                  <a:lnTo>
                    <a:pt x="4182608" y="36245"/>
                  </a:lnTo>
                  <a:lnTo>
                    <a:pt x="4219635" y="62418"/>
                  </a:lnTo>
                  <a:lnTo>
                    <a:pt x="4251610" y="94393"/>
                  </a:lnTo>
                  <a:lnTo>
                    <a:pt x="4277784" y="131421"/>
                  </a:lnTo>
                  <a:lnTo>
                    <a:pt x="4297407" y="172751"/>
                  </a:lnTo>
                  <a:lnTo>
                    <a:pt x="4309730" y="217635"/>
                  </a:lnTo>
                  <a:lnTo>
                    <a:pt x="4314004" y="265324"/>
                  </a:lnTo>
                  <a:lnTo>
                    <a:pt x="4314004" y="1326522"/>
                  </a:lnTo>
                  <a:lnTo>
                    <a:pt x="4308860" y="1378517"/>
                  </a:lnTo>
                  <a:lnTo>
                    <a:pt x="4293810" y="1428047"/>
                  </a:lnTo>
                  <a:lnTo>
                    <a:pt x="4269433" y="1473714"/>
                  </a:lnTo>
                  <a:lnTo>
                    <a:pt x="4236304" y="1514121"/>
                  </a:lnTo>
                  <a:lnTo>
                    <a:pt x="4195897" y="1547250"/>
                  </a:lnTo>
                  <a:lnTo>
                    <a:pt x="4150230" y="1571628"/>
                  </a:lnTo>
                  <a:lnTo>
                    <a:pt x="4100700" y="1586677"/>
                  </a:lnTo>
                  <a:lnTo>
                    <a:pt x="4048705" y="159182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p44"/>
          <p:cNvSpPr txBox="1"/>
          <p:nvPr/>
        </p:nvSpPr>
        <p:spPr>
          <a:xfrm>
            <a:off x="202194" y="3467857"/>
            <a:ext cx="2007900" cy="246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179224" y="3734808"/>
            <a:ext cx="3947160" cy="7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Minat Customer yang tinggi terhadap unit dengan transmisi automatic dapat membantu dealer untuk memperbanyak proporsi mobil transmisi automatic dibandingkan dengan manual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3922979" y="3245356"/>
            <a:ext cx="448174" cy="44814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03440" y="1876741"/>
            <a:ext cx="2124602" cy="139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18817" y="1883452"/>
            <a:ext cx="1801266" cy="1390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/>
          <p:nvPr/>
        </p:nvSpPr>
        <p:spPr>
          <a:xfrm>
            <a:off x="5097726" y="0"/>
            <a:ext cx="4046220" cy="2707564"/>
          </a:xfrm>
          <a:custGeom>
            <a:avLst/>
            <a:gdLst/>
            <a:ahLst/>
            <a:cxnLst/>
            <a:rect l="l" t="t" r="r" b="b"/>
            <a:pathLst>
              <a:path w="4572000" h="3148330" extrusionOk="0">
                <a:moveTo>
                  <a:pt x="4571990" y="3148193"/>
                </a:moveTo>
                <a:lnTo>
                  <a:pt x="524698" y="3148193"/>
                </a:lnTo>
                <a:lnTo>
                  <a:pt x="472841" y="3145626"/>
                </a:lnTo>
                <a:lnTo>
                  <a:pt x="421860" y="3138019"/>
                </a:lnTo>
                <a:lnTo>
                  <a:pt x="372100" y="3125515"/>
                </a:lnTo>
                <a:lnTo>
                  <a:pt x="323905" y="3108256"/>
                </a:lnTo>
                <a:lnTo>
                  <a:pt x="277621" y="3086384"/>
                </a:lnTo>
                <a:lnTo>
                  <a:pt x="233591" y="3060043"/>
                </a:lnTo>
                <a:lnTo>
                  <a:pt x="192161" y="3029373"/>
                </a:lnTo>
                <a:lnTo>
                  <a:pt x="153674" y="2994518"/>
                </a:lnTo>
                <a:lnTo>
                  <a:pt x="118819" y="2956032"/>
                </a:lnTo>
                <a:lnTo>
                  <a:pt x="88150" y="2914601"/>
                </a:lnTo>
                <a:lnTo>
                  <a:pt x="61808" y="2870572"/>
                </a:lnTo>
                <a:lnTo>
                  <a:pt x="39937" y="2824288"/>
                </a:lnTo>
                <a:lnTo>
                  <a:pt x="22678" y="2776093"/>
                </a:lnTo>
                <a:lnTo>
                  <a:pt x="10174" y="2726333"/>
                </a:lnTo>
                <a:lnTo>
                  <a:pt x="2567" y="2675352"/>
                </a:lnTo>
                <a:lnTo>
                  <a:pt x="0" y="2623494"/>
                </a:lnTo>
                <a:lnTo>
                  <a:pt x="0" y="0"/>
                </a:lnTo>
                <a:lnTo>
                  <a:pt x="4571990" y="0"/>
                </a:lnTo>
                <a:lnTo>
                  <a:pt x="4571990" y="3148193"/>
                </a:lnTo>
                <a:close/>
              </a:path>
            </a:pathLst>
          </a:cu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8"/>
          <p:cNvSpPr txBox="1">
            <a:spLocks noGrp="1"/>
          </p:cNvSpPr>
          <p:nvPr>
            <p:ph type="title"/>
          </p:nvPr>
        </p:nvSpPr>
        <p:spPr>
          <a:xfrm>
            <a:off x="5346150" y="76200"/>
            <a:ext cx="37977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20700" marR="0" lvl="0" indent="-50800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Business Insight</a:t>
            </a:r>
            <a:endParaRPr sz="3200"/>
          </a:p>
        </p:txBody>
      </p:sp>
      <p:sp>
        <p:nvSpPr>
          <p:cNvPr id="408" name="Google Shape;408;p48"/>
          <p:cNvSpPr txBox="1"/>
          <p:nvPr/>
        </p:nvSpPr>
        <p:spPr>
          <a:xfrm>
            <a:off x="6196050" y="505500"/>
            <a:ext cx="209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oboto"/>
                <a:ea typeface="Roboto"/>
                <a:cs typeface="Roboto"/>
                <a:sym typeface="Roboto"/>
              </a:rPr>
              <a:t>Price Segmentation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50" y="2783775"/>
            <a:ext cx="2454525" cy="1921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" name="Google Shape;410;p48"/>
          <p:cNvGrpSpPr/>
          <p:nvPr/>
        </p:nvGrpSpPr>
        <p:grpSpPr>
          <a:xfrm>
            <a:off x="4520345" y="3138026"/>
            <a:ext cx="4624070" cy="1538381"/>
            <a:chOff x="4520315" y="3366558"/>
            <a:chExt cx="4624070" cy="1331700"/>
          </a:xfrm>
        </p:grpSpPr>
        <p:sp>
          <p:nvSpPr>
            <p:cNvPr id="411" name="Google Shape;411;p48"/>
            <p:cNvSpPr/>
            <p:nvPr/>
          </p:nvSpPr>
          <p:spPr>
            <a:xfrm>
              <a:off x="4520315" y="3366558"/>
              <a:ext cx="4623600" cy="13317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8"/>
            <p:cNvSpPr/>
            <p:nvPr/>
          </p:nvSpPr>
          <p:spPr>
            <a:xfrm>
              <a:off x="4577465" y="3404668"/>
              <a:ext cx="4566920" cy="1217929"/>
            </a:xfrm>
            <a:custGeom>
              <a:avLst/>
              <a:gdLst/>
              <a:ahLst/>
              <a:cxnLst/>
              <a:rect l="l" t="t" r="r" b="b"/>
              <a:pathLst>
                <a:path w="4566920" h="1217929" extrusionOk="0">
                  <a:moveTo>
                    <a:pt x="4566590" y="1217397"/>
                  </a:moveTo>
                  <a:lnTo>
                    <a:pt x="202899" y="1217397"/>
                  </a:lnTo>
                  <a:lnTo>
                    <a:pt x="163135" y="1213463"/>
                  </a:lnTo>
                  <a:lnTo>
                    <a:pt x="125256" y="1201953"/>
                  </a:lnTo>
                  <a:lnTo>
                    <a:pt x="90329" y="1183310"/>
                  </a:lnTo>
                  <a:lnTo>
                    <a:pt x="59424" y="1157972"/>
                  </a:lnTo>
                  <a:lnTo>
                    <a:pt x="34087" y="1127068"/>
                  </a:lnTo>
                  <a:lnTo>
                    <a:pt x="15443" y="1092141"/>
                  </a:lnTo>
                  <a:lnTo>
                    <a:pt x="3934" y="1054261"/>
                  </a:lnTo>
                  <a:lnTo>
                    <a:pt x="0" y="1014497"/>
                  </a:lnTo>
                  <a:lnTo>
                    <a:pt x="0" y="202899"/>
                  </a:lnTo>
                  <a:lnTo>
                    <a:pt x="5359" y="156379"/>
                  </a:lnTo>
                  <a:lnTo>
                    <a:pt x="20624" y="113673"/>
                  </a:lnTo>
                  <a:lnTo>
                    <a:pt x="44577" y="75999"/>
                  </a:lnTo>
                  <a:lnTo>
                    <a:pt x="75999" y="44577"/>
                  </a:lnTo>
                  <a:lnTo>
                    <a:pt x="113673" y="20624"/>
                  </a:lnTo>
                  <a:lnTo>
                    <a:pt x="156379" y="5359"/>
                  </a:lnTo>
                  <a:lnTo>
                    <a:pt x="202899" y="0"/>
                  </a:lnTo>
                  <a:lnTo>
                    <a:pt x="4566590" y="0"/>
                  </a:lnTo>
                  <a:lnTo>
                    <a:pt x="4566590" y="121739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8"/>
            <p:cNvSpPr/>
            <p:nvPr/>
          </p:nvSpPr>
          <p:spPr>
            <a:xfrm>
              <a:off x="4613209" y="3429591"/>
              <a:ext cx="448200" cy="4482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4" name="Google Shape;414;p48"/>
          <p:cNvSpPr txBox="1"/>
          <p:nvPr/>
        </p:nvSpPr>
        <p:spPr>
          <a:xfrm>
            <a:off x="5306197" y="1262901"/>
            <a:ext cx="3729300" cy="1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Char char="●"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Dari boxplot bisa dilihat persebaran harga masing-masing segmen.</a:t>
            </a:r>
            <a:endParaRPr sz="1200">
              <a:solidFill>
                <a:srgbClr val="0115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Char char="●"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Berdasarkan segmentasi harga, mobil dengan low prices adalah yang paling banyak, diikuti medium dan high yang paling sedikit.</a:t>
            </a:r>
            <a:endParaRPr sz="1200">
              <a:solidFill>
                <a:srgbClr val="0115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5176950" y="3695325"/>
            <a:ext cx="37293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27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Hasil ini sesuai bahwa dalam mobil bekas, cenderung mencari mobil dengan harga murah, sehingga perusahaan bisa fokus untuk mobil dengan harga murah.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5176952" y="3391600"/>
            <a:ext cx="2007900" cy="246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850" y="394850"/>
            <a:ext cx="2327925" cy="1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5600" y="371275"/>
            <a:ext cx="2097900" cy="21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/>
          <p:nvPr/>
        </p:nvSpPr>
        <p:spPr>
          <a:xfrm>
            <a:off x="4571990" y="0"/>
            <a:ext cx="4572000" cy="3148330"/>
          </a:xfrm>
          <a:custGeom>
            <a:avLst/>
            <a:gdLst/>
            <a:ahLst/>
            <a:cxnLst/>
            <a:rect l="l" t="t" r="r" b="b"/>
            <a:pathLst>
              <a:path w="4572000" h="3148330" extrusionOk="0">
                <a:moveTo>
                  <a:pt x="4571990" y="3148193"/>
                </a:moveTo>
                <a:lnTo>
                  <a:pt x="524698" y="3148193"/>
                </a:lnTo>
                <a:lnTo>
                  <a:pt x="472841" y="3145626"/>
                </a:lnTo>
                <a:lnTo>
                  <a:pt x="421860" y="3138019"/>
                </a:lnTo>
                <a:lnTo>
                  <a:pt x="372100" y="3125515"/>
                </a:lnTo>
                <a:lnTo>
                  <a:pt x="323905" y="3108256"/>
                </a:lnTo>
                <a:lnTo>
                  <a:pt x="277621" y="3086384"/>
                </a:lnTo>
                <a:lnTo>
                  <a:pt x="233591" y="3060043"/>
                </a:lnTo>
                <a:lnTo>
                  <a:pt x="192161" y="3029373"/>
                </a:lnTo>
                <a:lnTo>
                  <a:pt x="153674" y="2994518"/>
                </a:lnTo>
                <a:lnTo>
                  <a:pt x="118819" y="2956032"/>
                </a:lnTo>
                <a:lnTo>
                  <a:pt x="88150" y="2914601"/>
                </a:lnTo>
                <a:lnTo>
                  <a:pt x="61808" y="2870572"/>
                </a:lnTo>
                <a:lnTo>
                  <a:pt x="39937" y="2824288"/>
                </a:lnTo>
                <a:lnTo>
                  <a:pt x="22678" y="2776093"/>
                </a:lnTo>
                <a:lnTo>
                  <a:pt x="10174" y="2726333"/>
                </a:lnTo>
                <a:lnTo>
                  <a:pt x="2567" y="2675352"/>
                </a:lnTo>
                <a:lnTo>
                  <a:pt x="0" y="2623494"/>
                </a:lnTo>
                <a:lnTo>
                  <a:pt x="0" y="0"/>
                </a:lnTo>
                <a:lnTo>
                  <a:pt x="4571990" y="0"/>
                </a:lnTo>
                <a:lnTo>
                  <a:pt x="4571990" y="3148193"/>
                </a:lnTo>
                <a:close/>
              </a:path>
            </a:pathLst>
          </a:cu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5"/>
          <p:cNvSpPr txBox="1">
            <a:spLocks noGrp="1"/>
          </p:cNvSpPr>
          <p:nvPr>
            <p:ph type="title"/>
          </p:nvPr>
        </p:nvSpPr>
        <p:spPr>
          <a:xfrm>
            <a:off x="6959939" y="52705"/>
            <a:ext cx="2110105" cy="1243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20700" marR="0" lvl="0" indent="-508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 Insight</a:t>
            </a:r>
            <a:endParaRPr dirty="0"/>
          </a:p>
        </p:txBody>
      </p:sp>
      <p:grpSp>
        <p:nvGrpSpPr>
          <p:cNvPr id="350" name="Google Shape;350;p45"/>
          <p:cNvGrpSpPr/>
          <p:nvPr/>
        </p:nvGrpSpPr>
        <p:grpSpPr>
          <a:xfrm>
            <a:off x="4519920" y="3318637"/>
            <a:ext cx="4624070" cy="1331707"/>
            <a:chOff x="4520315" y="3366558"/>
            <a:chExt cx="4624070" cy="1331707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351" name="Google Shape;351;p45"/>
            <p:cNvSpPr/>
            <p:nvPr/>
          </p:nvSpPr>
          <p:spPr>
            <a:xfrm>
              <a:off x="4520315" y="3366558"/>
              <a:ext cx="4623665" cy="13317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4577465" y="3404668"/>
              <a:ext cx="4566920" cy="1217930"/>
            </a:xfrm>
            <a:custGeom>
              <a:avLst/>
              <a:gdLst/>
              <a:ahLst/>
              <a:cxnLst/>
              <a:rect l="l" t="t" r="r" b="b"/>
              <a:pathLst>
                <a:path w="4566920" h="1217929" extrusionOk="0">
                  <a:moveTo>
                    <a:pt x="4566590" y="1217397"/>
                  </a:moveTo>
                  <a:lnTo>
                    <a:pt x="202899" y="1217397"/>
                  </a:lnTo>
                  <a:lnTo>
                    <a:pt x="163135" y="1213463"/>
                  </a:lnTo>
                  <a:lnTo>
                    <a:pt x="125256" y="1201953"/>
                  </a:lnTo>
                  <a:lnTo>
                    <a:pt x="90329" y="1183310"/>
                  </a:lnTo>
                  <a:lnTo>
                    <a:pt x="59424" y="1157972"/>
                  </a:lnTo>
                  <a:lnTo>
                    <a:pt x="34087" y="1127068"/>
                  </a:lnTo>
                  <a:lnTo>
                    <a:pt x="15443" y="1092141"/>
                  </a:lnTo>
                  <a:lnTo>
                    <a:pt x="3934" y="1054261"/>
                  </a:lnTo>
                  <a:lnTo>
                    <a:pt x="0" y="1014497"/>
                  </a:lnTo>
                  <a:lnTo>
                    <a:pt x="0" y="202899"/>
                  </a:lnTo>
                  <a:lnTo>
                    <a:pt x="5359" y="156379"/>
                  </a:lnTo>
                  <a:lnTo>
                    <a:pt x="20624" y="113673"/>
                  </a:lnTo>
                  <a:lnTo>
                    <a:pt x="44577" y="75999"/>
                  </a:lnTo>
                  <a:lnTo>
                    <a:pt x="75999" y="44577"/>
                  </a:lnTo>
                  <a:lnTo>
                    <a:pt x="113673" y="20624"/>
                  </a:lnTo>
                  <a:lnTo>
                    <a:pt x="156379" y="5359"/>
                  </a:lnTo>
                  <a:lnTo>
                    <a:pt x="202899" y="0"/>
                  </a:lnTo>
                  <a:lnTo>
                    <a:pt x="4566590" y="0"/>
                  </a:lnTo>
                  <a:lnTo>
                    <a:pt x="4566590" y="12173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45"/>
          <p:cNvSpPr txBox="1">
            <a:spLocks noGrp="1"/>
          </p:cNvSpPr>
          <p:nvPr>
            <p:ph type="ftr" idx="11"/>
          </p:nvPr>
        </p:nvSpPr>
        <p:spPr>
          <a:xfrm>
            <a:off x="97366" y="6509218"/>
            <a:ext cx="2119207" cy="157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Bagus Ganjar Lugina | 2022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6709072" y="3659829"/>
            <a:ext cx="2265600" cy="2855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5"/>
          <p:cNvSpPr txBox="1"/>
          <p:nvPr/>
        </p:nvSpPr>
        <p:spPr>
          <a:xfrm>
            <a:off x="4833202" y="3923936"/>
            <a:ext cx="4141470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Membantu Perusahaan dalam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membeli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mobil dengan brand tipe dan warna  yang paling laku terjual di market.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75" y="3802625"/>
            <a:ext cx="3478500" cy="124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5"/>
          <p:cNvSpPr txBox="1"/>
          <p:nvPr/>
        </p:nvSpPr>
        <p:spPr>
          <a:xfrm>
            <a:off x="439975" y="3398068"/>
            <a:ext cx="3478500" cy="3849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Top 10 Car Color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5"/>
          <p:cNvSpPr txBox="1"/>
          <p:nvPr/>
        </p:nvSpPr>
        <p:spPr>
          <a:xfrm>
            <a:off x="5035072" y="1901963"/>
            <a:ext cx="37293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0200" marR="3810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Ford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dan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Chevrolet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adalah unit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 best seller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Penjualan terbanyak adalah unit dengan tipe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Sedan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SUV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serta unit dengan warna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hitam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dan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putih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45"/>
          <p:cNvSpPr txBox="1"/>
          <p:nvPr/>
        </p:nvSpPr>
        <p:spPr>
          <a:xfrm>
            <a:off x="519500" y="96300"/>
            <a:ext cx="3416400" cy="3849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Top 10 Car Sold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00" y="397875"/>
            <a:ext cx="3416400" cy="11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/>
        </p:nvSpPr>
        <p:spPr>
          <a:xfrm>
            <a:off x="519500" y="1693600"/>
            <a:ext cx="3416400" cy="3849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Top 10 Car Type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75" y="2034400"/>
            <a:ext cx="3416400" cy="13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91;p47">
            <a:extLst>
              <a:ext uri="{FF2B5EF4-FFF2-40B4-BE49-F238E27FC236}">
                <a16:creationId xmlns:a16="http://schemas.microsoft.com/office/drawing/2014/main" id="{BCE71D08-30EA-C89A-0FB0-5E7DF076C4AF}"/>
              </a:ext>
            </a:extLst>
          </p:cNvPr>
          <p:cNvSpPr/>
          <p:nvPr/>
        </p:nvSpPr>
        <p:spPr>
          <a:xfrm>
            <a:off x="4577465" y="3404666"/>
            <a:ext cx="448200" cy="4482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6"/>
          <p:cNvSpPr/>
          <p:nvPr/>
        </p:nvSpPr>
        <p:spPr>
          <a:xfrm>
            <a:off x="4571990" y="0"/>
            <a:ext cx="4572000" cy="3148330"/>
          </a:xfrm>
          <a:custGeom>
            <a:avLst/>
            <a:gdLst/>
            <a:ahLst/>
            <a:cxnLst/>
            <a:rect l="l" t="t" r="r" b="b"/>
            <a:pathLst>
              <a:path w="4572000" h="3148330" extrusionOk="0">
                <a:moveTo>
                  <a:pt x="4571990" y="3148193"/>
                </a:moveTo>
                <a:lnTo>
                  <a:pt x="524698" y="3148193"/>
                </a:lnTo>
                <a:lnTo>
                  <a:pt x="472841" y="3145626"/>
                </a:lnTo>
                <a:lnTo>
                  <a:pt x="421860" y="3138019"/>
                </a:lnTo>
                <a:lnTo>
                  <a:pt x="372100" y="3125515"/>
                </a:lnTo>
                <a:lnTo>
                  <a:pt x="323905" y="3108256"/>
                </a:lnTo>
                <a:lnTo>
                  <a:pt x="277621" y="3086384"/>
                </a:lnTo>
                <a:lnTo>
                  <a:pt x="233591" y="3060043"/>
                </a:lnTo>
                <a:lnTo>
                  <a:pt x="192161" y="3029373"/>
                </a:lnTo>
                <a:lnTo>
                  <a:pt x="153674" y="2994518"/>
                </a:lnTo>
                <a:lnTo>
                  <a:pt x="118819" y="2956032"/>
                </a:lnTo>
                <a:lnTo>
                  <a:pt x="88150" y="2914601"/>
                </a:lnTo>
                <a:lnTo>
                  <a:pt x="61808" y="2870572"/>
                </a:lnTo>
                <a:lnTo>
                  <a:pt x="39937" y="2824288"/>
                </a:lnTo>
                <a:lnTo>
                  <a:pt x="22678" y="2776093"/>
                </a:lnTo>
                <a:lnTo>
                  <a:pt x="10174" y="2726333"/>
                </a:lnTo>
                <a:lnTo>
                  <a:pt x="2567" y="2675352"/>
                </a:lnTo>
                <a:lnTo>
                  <a:pt x="0" y="2623494"/>
                </a:lnTo>
                <a:lnTo>
                  <a:pt x="0" y="0"/>
                </a:lnTo>
                <a:lnTo>
                  <a:pt x="4571990" y="0"/>
                </a:lnTo>
                <a:lnTo>
                  <a:pt x="4571990" y="3148193"/>
                </a:lnTo>
                <a:close/>
              </a:path>
            </a:pathLst>
          </a:cu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6"/>
          <p:cNvSpPr txBox="1"/>
          <p:nvPr/>
        </p:nvSpPr>
        <p:spPr>
          <a:xfrm>
            <a:off x="5035072" y="1901963"/>
            <a:ext cx="3729300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0200" marR="3810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Char char="●"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Penjualan terbanyak adalah unit dengan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Tahun Produksi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2012, 2013, 2014.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Rata - rata harga jual tertinggi adalah unit dengan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Tahun Produksi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 2015.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46"/>
          <p:cNvSpPr txBox="1">
            <a:spLocks noGrp="1"/>
          </p:cNvSpPr>
          <p:nvPr>
            <p:ph type="title"/>
          </p:nvPr>
        </p:nvSpPr>
        <p:spPr>
          <a:xfrm>
            <a:off x="6959938" y="52705"/>
            <a:ext cx="21102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20700" marR="0" lvl="0" indent="-508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 Insight</a:t>
            </a:r>
            <a:endParaRPr/>
          </a:p>
        </p:txBody>
      </p:sp>
      <p:grpSp>
        <p:nvGrpSpPr>
          <p:cNvPr id="371" name="Google Shape;371;p46"/>
          <p:cNvGrpSpPr/>
          <p:nvPr/>
        </p:nvGrpSpPr>
        <p:grpSpPr>
          <a:xfrm>
            <a:off x="4520315" y="3366557"/>
            <a:ext cx="4624070" cy="1331700"/>
            <a:chOff x="4520315" y="3366558"/>
            <a:chExt cx="4624070" cy="1331700"/>
          </a:xfrm>
        </p:grpSpPr>
        <p:sp>
          <p:nvSpPr>
            <p:cNvPr id="372" name="Google Shape;372;p46"/>
            <p:cNvSpPr/>
            <p:nvPr/>
          </p:nvSpPr>
          <p:spPr>
            <a:xfrm>
              <a:off x="4520315" y="3366558"/>
              <a:ext cx="4623600" cy="1331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6"/>
            <p:cNvSpPr/>
            <p:nvPr/>
          </p:nvSpPr>
          <p:spPr>
            <a:xfrm>
              <a:off x="4577465" y="3404668"/>
              <a:ext cx="4566920" cy="1217929"/>
            </a:xfrm>
            <a:custGeom>
              <a:avLst/>
              <a:gdLst/>
              <a:ahLst/>
              <a:cxnLst/>
              <a:rect l="l" t="t" r="r" b="b"/>
              <a:pathLst>
                <a:path w="4566920" h="1217929" extrusionOk="0">
                  <a:moveTo>
                    <a:pt x="4566590" y="1217397"/>
                  </a:moveTo>
                  <a:lnTo>
                    <a:pt x="202899" y="1217397"/>
                  </a:lnTo>
                  <a:lnTo>
                    <a:pt x="163135" y="1213463"/>
                  </a:lnTo>
                  <a:lnTo>
                    <a:pt x="125256" y="1201953"/>
                  </a:lnTo>
                  <a:lnTo>
                    <a:pt x="90329" y="1183310"/>
                  </a:lnTo>
                  <a:lnTo>
                    <a:pt x="59424" y="1157972"/>
                  </a:lnTo>
                  <a:lnTo>
                    <a:pt x="34087" y="1127068"/>
                  </a:lnTo>
                  <a:lnTo>
                    <a:pt x="15443" y="1092141"/>
                  </a:lnTo>
                  <a:lnTo>
                    <a:pt x="3934" y="1054261"/>
                  </a:lnTo>
                  <a:lnTo>
                    <a:pt x="0" y="1014497"/>
                  </a:lnTo>
                  <a:lnTo>
                    <a:pt x="0" y="202899"/>
                  </a:lnTo>
                  <a:lnTo>
                    <a:pt x="5359" y="156379"/>
                  </a:lnTo>
                  <a:lnTo>
                    <a:pt x="20624" y="113673"/>
                  </a:lnTo>
                  <a:lnTo>
                    <a:pt x="44577" y="75999"/>
                  </a:lnTo>
                  <a:lnTo>
                    <a:pt x="75999" y="44577"/>
                  </a:lnTo>
                  <a:lnTo>
                    <a:pt x="113673" y="20624"/>
                  </a:lnTo>
                  <a:lnTo>
                    <a:pt x="156379" y="5359"/>
                  </a:lnTo>
                  <a:lnTo>
                    <a:pt x="202899" y="0"/>
                  </a:lnTo>
                  <a:lnTo>
                    <a:pt x="4566590" y="0"/>
                  </a:lnTo>
                  <a:lnTo>
                    <a:pt x="4566590" y="121739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6"/>
            <p:cNvSpPr/>
            <p:nvPr/>
          </p:nvSpPr>
          <p:spPr>
            <a:xfrm>
              <a:off x="4577465" y="3404667"/>
              <a:ext cx="448200" cy="448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46"/>
          <p:cNvSpPr txBox="1">
            <a:spLocks noGrp="1"/>
          </p:cNvSpPr>
          <p:nvPr>
            <p:ph type="ftr" idx="11"/>
          </p:nvPr>
        </p:nvSpPr>
        <p:spPr>
          <a:xfrm>
            <a:off x="97367" y="6509218"/>
            <a:ext cx="21192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Bagus Ganjar Lugina | 2022</a:t>
            </a:r>
            <a:endParaRPr/>
          </a:p>
        </p:txBody>
      </p:sp>
      <p:sp>
        <p:nvSpPr>
          <p:cNvPr id="376" name="Google Shape;376;p46"/>
          <p:cNvSpPr txBox="1"/>
          <p:nvPr/>
        </p:nvSpPr>
        <p:spPr>
          <a:xfrm>
            <a:off x="6696259" y="3698900"/>
            <a:ext cx="2265600" cy="246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6"/>
          <p:cNvSpPr txBox="1"/>
          <p:nvPr/>
        </p:nvSpPr>
        <p:spPr>
          <a:xfrm>
            <a:off x="4833202" y="3923936"/>
            <a:ext cx="4141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Membantu Perusahaan dalam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membeli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mobil dengan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Tahun Produksi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yang paling diminati dan harga jual terbaik yang terjual di market.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46"/>
          <p:cNvSpPr txBox="1"/>
          <p:nvPr/>
        </p:nvSpPr>
        <p:spPr>
          <a:xfrm>
            <a:off x="519500" y="178761"/>
            <a:ext cx="3416400" cy="3849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Total Car’s Sold by Production Year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9" name="Google Shape;37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500" y="608250"/>
            <a:ext cx="3416400" cy="19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00" y="2984225"/>
            <a:ext cx="3416400" cy="18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6"/>
          <p:cNvSpPr txBox="1"/>
          <p:nvPr/>
        </p:nvSpPr>
        <p:spPr>
          <a:xfrm>
            <a:off x="519500" y="2524486"/>
            <a:ext cx="3416400" cy="3849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Average Selling Price by Production Year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/>
          <p:nvPr/>
        </p:nvSpPr>
        <p:spPr>
          <a:xfrm>
            <a:off x="4571990" y="0"/>
            <a:ext cx="4572000" cy="3148330"/>
          </a:xfrm>
          <a:custGeom>
            <a:avLst/>
            <a:gdLst/>
            <a:ahLst/>
            <a:cxnLst/>
            <a:rect l="l" t="t" r="r" b="b"/>
            <a:pathLst>
              <a:path w="4572000" h="3148330" extrusionOk="0">
                <a:moveTo>
                  <a:pt x="4571990" y="3148193"/>
                </a:moveTo>
                <a:lnTo>
                  <a:pt x="524698" y="3148193"/>
                </a:lnTo>
                <a:lnTo>
                  <a:pt x="472841" y="3145626"/>
                </a:lnTo>
                <a:lnTo>
                  <a:pt x="421860" y="3138019"/>
                </a:lnTo>
                <a:lnTo>
                  <a:pt x="372100" y="3125515"/>
                </a:lnTo>
                <a:lnTo>
                  <a:pt x="323905" y="3108256"/>
                </a:lnTo>
                <a:lnTo>
                  <a:pt x="277621" y="3086384"/>
                </a:lnTo>
                <a:lnTo>
                  <a:pt x="233591" y="3060043"/>
                </a:lnTo>
                <a:lnTo>
                  <a:pt x="192161" y="3029373"/>
                </a:lnTo>
                <a:lnTo>
                  <a:pt x="153674" y="2994518"/>
                </a:lnTo>
                <a:lnTo>
                  <a:pt x="118819" y="2956032"/>
                </a:lnTo>
                <a:lnTo>
                  <a:pt x="88150" y="2914601"/>
                </a:lnTo>
                <a:lnTo>
                  <a:pt x="61808" y="2870572"/>
                </a:lnTo>
                <a:lnTo>
                  <a:pt x="39937" y="2824288"/>
                </a:lnTo>
                <a:lnTo>
                  <a:pt x="22678" y="2776093"/>
                </a:lnTo>
                <a:lnTo>
                  <a:pt x="10174" y="2726333"/>
                </a:lnTo>
                <a:lnTo>
                  <a:pt x="2567" y="2675352"/>
                </a:lnTo>
                <a:lnTo>
                  <a:pt x="0" y="2623494"/>
                </a:lnTo>
                <a:lnTo>
                  <a:pt x="0" y="0"/>
                </a:lnTo>
                <a:lnTo>
                  <a:pt x="4571990" y="0"/>
                </a:lnTo>
                <a:lnTo>
                  <a:pt x="4571990" y="3148193"/>
                </a:lnTo>
                <a:close/>
              </a:path>
            </a:pathLst>
          </a:cu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6959938" y="52705"/>
            <a:ext cx="21102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520700" marR="0" lvl="0" indent="-508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 Insight</a:t>
            </a:r>
            <a:endParaRPr/>
          </a:p>
        </p:txBody>
      </p:sp>
      <p:grpSp>
        <p:nvGrpSpPr>
          <p:cNvPr id="388" name="Google Shape;388;p47"/>
          <p:cNvGrpSpPr/>
          <p:nvPr/>
        </p:nvGrpSpPr>
        <p:grpSpPr>
          <a:xfrm>
            <a:off x="4520315" y="3366557"/>
            <a:ext cx="4624070" cy="1331700"/>
            <a:chOff x="4520315" y="3366558"/>
            <a:chExt cx="4624070" cy="1331700"/>
          </a:xfrm>
        </p:grpSpPr>
        <p:sp>
          <p:nvSpPr>
            <p:cNvPr id="389" name="Google Shape;389;p47"/>
            <p:cNvSpPr/>
            <p:nvPr/>
          </p:nvSpPr>
          <p:spPr>
            <a:xfrm>
              <a:off x="4520315" y="3366558"/>
              <a:ext cx="4623600" cy="13317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7"/>
            <p:cNvSpPr/>
            <p:nvPr/>
          </p:nvSpPr>
          <p:spPr>
            <a:xfrm>
              <a:off x="4577465" y="3404668"/>
              <a:ext cx="4566920" cy="1217929"/>
            </a:xfrm>
            <a:custGeom>
              <a:avLst/>
              <a:gdLst/>
              <a:ahLst/>
              <a:cxnLst/>
              <a:rect l="l" t="t" r="r" b="b"/>
              <a:pathLst>
                <a:path w="4566920" h="1217929" extrusionOk="0">
                  <a:moveTo>
                    <a:pt x="4566590" y="1217397"/>
                  </a:moveTo>
                  <a:lnTo>
                    <a:pt x="202899" y="1217397"/>
                  </a:lnTo>
                  <a:lnTo>
                    <a:pt x="163135" y="1213463"/>
                  </a:lnTo>
                  <a:lnTo>
                    <a:pt x="125256" y="1201953"/>
                  </a:lnTo>
                  <a:lnTo>
                    <a:pt x="90329" y="1183310"/>
                  </a:lnTo>
                  <a:lnTo>
                    <a:pt x="59424" y="1157972"/>
                  </a:lnTo>
                  <a:lnTo>
                    <a:pt x="34087" y="1127068"/>
                  </a:lnTo>
                  <a:lnTo>
                    <a:pt x="15443" y="1092141"/>
                  </a:lnTo>
                  <a:lnTo>
                    <a:pt x="3934" y="1054261"/>
                  </a:lnTo>
                  <a:lnTo>
                    <a:pt x="0" y="1014497"/>
                  </a:lnTo>
                  <a:lnTo>
                    <a:pt x="0" y="202899"/>
                  </a:lnTo>
                  <a:lnTo>
                    <a:pt x="5359" y="156379"/>
                  </a:lnTo>
                  <a:lnTo>
                    <a:pt x="20624" y="113673"/>
                  </a:lnTo>
                  <a:lnTo>
                    <a:pt x="44577" y="75999"/>
                  </a:lnTo>
                  <a:lnTo>
                    <a:pt x="75999" y="44577"/>
                  </a:lnTo>
                  <a:lnTo>
                    <a:pt x="113673" y="20624"/>
                  </a:lnTo>
                  <a:lnTo>
                    <a:pt x="156379" y="5359"/>
                  </a:lnTo>
                  <a:lnTo>
                    <a:pt x="202899" y="0"/>
                  </a:lnTo>
                  <a:lnTo>
                    <a:pt x="4566590" y="0"/>
                  </a:lnTo>
                  <a:lnTo>
                    <a:pt x="4566590" y="121739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7"/>
            <p:cNvSpPr/>
            <p:nvPr/>
          </p:nvSpPr>
          <p:spPr>
            <a:xfrm>
              <a:off x="4577465" y="3404667"/>
              <a:ext cx="448200" cy="4482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47"/>
          <p:cNvSpPr txBox="1">
            <a:spLocks noGrp="1"/>
          </p:cNvSpPr>
          <p:nvPr>
            <p:ph type="ftr" idx="11"/>
          </p:nvPr>
        </p:nvSpPr>
        <p:spPr>
          <a:xfrm>
            <a:off x="97367" y="6509218"/>
            <a:ext cx="2119200" cy="1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1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Bagus Ganjar Lugina | 2022</a:t>
            </a:r>
            <a:endParaRPr/>
          </a:p>
        </p:txBody>
      </p:sp>
      <p:sp>
        <p:nvSpPr>
          <p:cNvPr id="393" name="Google Shape;393;p47"/>
          <p:cNvSpPr txBox="1"/>
          <p:nvPr/>
        </p:nvSpPr>
        <p:spPr>
          <a:xfrm>
            <a:off x="6696259" y="3698900"/>
            <a:ext cx="2265600" cy="2463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9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47"/>
          <p:cNvSpPr txBox="1"/>
          <p:nvPr/>
        </p:nvSpPr>
        <p:spPr>
          <a:xfrm>
            <a:off x="4833202" y="3923936"/>
            <a:ext cx="41415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27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Membantu Perusahaan dalam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membeli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mobil dengan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Condition 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dan </a:t>
            </a:r>
            <a:r>
              <a:rPr lang="en" sz="12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Odometer</a:t>
            </a: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 yang paling laku terjual di market.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7"/>
          <p:cNvSpPr txBox="1"/>
          <p:nvPr/>
        </p:nvSpPr>
        <p:spPr>
          <a:xfrm>
            <a:off x="439975" y="3398068"/>
            <a:ext cx="3478500" cy="7851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Average Selling Price by Odometer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b="1">
              <a:solidFill>
                <a:srgbClr val="DFF7E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b="1">
              <a:solidFill>
                <a:srgbClr val="DFF7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7"/>
          <p:cNvSpPr txBox="1"/>
          <p:nvPr/>
        </p:nvSpPr>
        <p:spPr>
          <a:xfrm>
            <a:off x="5035072" y="1597163"/>
            <a:ext cx="3729300" cy="1499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0200" marR="3810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Unit dengan </a:t>
            </a: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Condition 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1.9 memiliki penjualan terbanyak.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Unit dengan </a:t>
            </a: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Condition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 5.0 memiliki average selling price tertinggi.</a:t>
            </a:r>
            <a:endParaRPr sz="1200" dirty="0">
              <a:solidFill>
                <a:srgbClr val="01153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Roboto"/>
              <a:buChar char="●"/>
            </a:pP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Unit dengan </a:t>
            </a: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Odometer 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yang semakin kecil memiliki average selling price lebih tinggi dibanding unit yang memilik </a:t>
            </a: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Odometer 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lebih besar</a:t>
            </a:r>
            <a:endParaRPr sz="1200" dirty="0">
              <a:solidFill>
                <a:srgbClr val="0115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47"/>
          <p:cNvSpPr txBox="1"/>
          <p:nvPr/>
        </p:nvSpPr>
        <p:spPr>
          <a:xfrm>
            <a:off x="519500" y="96300"/>
            <a:ext cx="3416400" cy="3849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Total Car’s Sold by Condition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47"/>
          <p:cNvSpPr txBox="1"/>
          <p:nvPr/>
        </p:nvSpPr>
        <p:spPr>
          <a:xfrm>
            <a:off x="519500" y="1693600"/>
            <a:ext cx="3416400" cy="585000"/>
          </a:xfrm>
          <a:prstGeom prst="rect">
            <a:avLst/>
          </a:prstGeom>
          <a:solidFill>
            <a:srgbClr val="214D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Average Selling Price by Condition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b="1">
              <a:solidFill>
                <a:srgbClr val="DFF7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538" y="2033227"/>
            <a:ext cx="3545375" cy="13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500" y="481200"/>
            <a:ext cx="3416401" cy="12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550" y="3727453"/>
            <a:ext cx="3545349" cy="131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/>
          <p:nvPr/>
        </p:nvSpPr>
        <p:spPr>
          <a:xfrm>
            <a:off x="4540092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4571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71990" y="0"/>
                </a:lnTo>
                <a:lnTo>
                  <a:pt x="4571990" y="514348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5292169" y="1066772"/>
            <a:ext cx="3128010" cy="2859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2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  <a:endParaRPr sz="41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Data</a:t>
            </a:r>
            <a:endParaRPr sz="4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Pre-Processing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49"/>
          <p:cNvSpPr/>
          <p:nvPr/>
        </p:nvSpPr>
        <p:spPr>
          <a:xfrm>
            <a:off x="7791106" y="4000641"/>
            <a:ext cx="894860" cy="8948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64A4D-F7BC-DD78-B673-C4D9D8604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TEAM</a:t>
            </a:r>
            <a:endParaRPr lang="en-ID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BECAC-CF47-89C2-E2D6-1303D6A5995E}"/>
              </a:ext>
            </a:extLst>
          </p:cNvPr>
          <p:cNvSpPr txBox="1"/>
          <p:nvPr/>
        </p:nvSpPr>
        <p:spPr>
          <a:xfrm>
            <a:off x="179920" y="2924261"/>
            <a:ext cx="1720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Arsyad Kamil Masyaf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B95015C-F1BE-E02E-FBDE-6870395D6AFF}"/>
              </a:ext>
            </a:extLst>
          </p:cNvPr>
          <p:cNvSpPr/>
          <p:nvPr/>
        </p:nvSpPr>
        <p:spPr>
          <a:xfrm>
            <a:off x="2751272" y="1609453"/>
            <a:ext cx="1295817" cy="1266877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52DE9-9899-E18B-13DF-97A9BC12F2E9}"/>
              </a:ext>
            </a:extLst>
          </p:cNvPr>
          <p:cNvSpPr txBox="1"/>
          <p:nvPr/>
        </p:nvSpPr>
        <p:spPr>
          <a:xfrm>
            <a:off x="2586976" y="2924261"/>
            <a:ext cx="18597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Satrio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Hasbi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Pratama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044FE8-6472-D41B-F895-622F8FE6FE64}"/>
              </a:ext>
            </a:extLst>
          </p:cNvPr>
          <p:cNvSpPr/>
          <p:nvPr/>
        </p:nvSpPr>
        <p:spPr>
          <a:xfrm>
            <a:off x="5012815" y="1561521"/>
            <a:ext cx="1295817" cy="1266877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984847-7111-2F15-1937-B2A3BCACE69D}"/>
              </a:ext>
            </a:extLst>
          </p:cNvPr>
          <p:cNvSpPr txBox="1"/>
          <p:nvPr/>
        </p:nvSpPr>
        <p:spPr>
          <a:xfrm>
            <a:off x="4854906" y="2876330"/>
            <a:ext cx="16116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Ahmad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Nafiys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Ismail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CB8C08-FEBA-6933-1429-C2ED2156464D}"/>
              </a:ext>
            </a:extLst>
          </p:cNvPr>
          <p:cNvSpPr/>
          <p:nvPr/>
        </p:nvSpPr>
        <p:spPr>
          <a:xfrm>
            <a:off x="7291525" y="1561520"/>
            <a:ext cx="1295817" cy="1266877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B36470-CB6C-0267-BB3C-C33B501B67D3}"/>
              </a:ext>
            </a:extLst>
          </p:cNvPr>
          <p:cNvSpPr txBox="1"/>
          <p:nvPr/>
        </p:nvSpPr>
        <p:spPr>
          <a:xfrm>
            <a:off x="7282940" y="2876330"/>
            <a:ext cx="15004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Irtania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Ismira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Dewi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758F81-02F4-B1BC-597F-5441535EB316}"/>
              </a:ext>
            </a:extLst>
          </p:cNvPr>
          <p:cNvSpPr/>
          <p:nvPr/>
        </p:nvSpPr>
        <p:spPr>
          <a:xfrm>
            <a:off x="1659626" y="3469917"/>
            <a:ext cx="1295817" cy="1266877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8031C-01C5-969F-5C8F-4F90DACEAA38}"/>
              </a:ext>
            </a:extLst>
          </p:cNvPr>
          <p:cNvSpPr txBox="1"/>
          <p:nvPr/>
        </p:nvSpPr>
        <p:spPr>
          <a:xfrm>
            <a:off x="1568280" y="4784727"/>
            <a:ext cx="15004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M.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Zilmi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Al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Faruqi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AA767E-5D8C-EEB6-CE2F-B4D90950F3BF}"/>
              </a:ext>
            </a:extLst>
          </p:cNvPr>
          <p:cNvSpPr/>
          <p:nvPr/>
        </p:nvSpPr>
        <p:spPr>
          <a:xfrm>
            <a:off x="3870090" y="3469917"/>
            <a:ext cx="1295817" cy="1266877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1BD74-3E54-0108-1FE0-0696CB69B95B}"/>
              </a:ext>
            </a:extLst>
          </p:cNvPr>
          <p:cNvSpPr txBox="1"/>
          <p:nvPr/>
        </p:nvSpPr>
        <p:spPr>
          <a:xfrm>
            <a:off x="3711820" y="4784725"/>
            <a:ext cx="1720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Wanda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Dwi</a:t>
            </a: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Putri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71184A-BA91-3F48-8DC1-5D57FB8B27A7}"/>
              </a:ext>
            </a:extLst>
          </p:cNvPr>
          <p:cNvSpPr txBox="1"/>
          <p:nvPr/>
        </p:nvSpPr>
        <p:spPr>
          <a:xfrm>
            <a:off x="6096360" y="4761472"/>
            <a:ext cx="17203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M. Rizky Firmansyah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B4D8BBF-4F29-A2C1-4A39-3452856D2971}"/>
              </a:ext>
            </a:extLst>
          </p:cNvPr>
          <p:cNvSpPr/>
          <p:nvPr/>
        </p:nvSpPr>
        <p:spPr>
          <a:xfrm>
            <a:off x="338190" y="1609453"/>
            <a:ext cx="1295817" cy="1266877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1" name="Picture 20" descr="A picture containing tree, person&#10;&#10;Description automatically generated">
            <a:extLst>
              <a:ext uri="{FF2B5EF4-FFF2-40B4-BE49-F238E27FC236}">
                <a16:creationId xmlns:a16="http://schemas.microsoft.com/office/drawing/2014/main" id="{F73EAF99-57FF-27ED-4A91-53FCAABDC5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632" y="3451707"/>
            <a:ext cx="1295817" cy="13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1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>
            <a:spLocks noGrp="1"/>
          </p:cNvSpPr>
          <p:nvPr>
            <p:ph type="title"/>
          </p:nvPr>
        </p:nvSpPr>
        <p:spPr>
          <a:xfrm>
            <a:off x="1573724" y="109877"/>
            <a:ext cx="5989320" cy="52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Pre-Processing (1/2)</a:t>
            </a:r>
            <a:endParaRPr/>
          </a:p>
        </p:txBody>
      </p:sp>
      <p:grpSp>
        <p:nvGrpSpPr>
          <p:cNvPr id="431" name="Google Shape;431;p50"/>
          <p:cNvGrpSpPr/>
          <p:nvPr/>
        </p:nvGrpSpPr>
        <p:grpSpPr>
          <a:xfrm>
            <a:off x="188825" y="2949463"/>
            <a:ext cx="7072884" cy="1809543"/>
            <a:chOff x="195774" y="1102725"/>
            <a:chExt cx="7072884" cy="1809543"/>
          </a:xfrm>
        </p:grpSpPr>
        <p:sp>
          <p:nvSpPr>
            <p:cNvPr id="432" name="Google Shape;432;p50"/>
            <p:cNvSpPr/>
            <p:nvPr/>
          </p:nvSpPr>
          <p:spPr>
            <a:xfrm>
              <a:off x="4572462" y="1102725"/>
              <a:ext cx="1706558" cy="1192070"/>
            </a:xfrm>
            <a:custGeom>
              <a:avLst/>
              <a:gdLst/>
              <a:ahLst/>
              <a:cxnLst/>
              <a:rect l="l" t="t" r="r" b="b"/>
              <a:pathLst>
                <a:path w="4239895" h="387350" extrusionOk="0">
                  <a:moveTo>
                    <a:pt x="0" y="0"/>
                  </a:moveTo>
                  <a:lnTo>
                    <a:pt x="4239691" y="0"/>
                  </a:lnTo>
                  <a:lnTo>
                    <a:pt x="4239691" y="387099"/>
                  </a:lnTo>
                  <a:lnTo>
                    <a:pt x="0" y="38709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50"/>
            <p:cNvSpPr/>
            <p:nvPr/>
          </p:nvSpPr>
          <p:spPr>
            <a:xfrm>
              <a:off x="4597524" y="2351664"/>
              <a:ext cx="2671134" cy="520522"/>
            </a:xfrm>
            <a:custGeom>
              <a:avLst/>
              <a:gdLst/>
              <a:ahLst/>
              <a:cxnLst/>
              <a:rect l="l" t="t" r="r" b="b"/>
              <a:pathLst>
                <a:path w="4239895" h="394335" extrusionOk="0">
                  <a:moveTo>
                    <a:pt x="0" y="0"/>
                  </a:moveTo>
                  <a:lnTo>
                    <a:pt x="4239691" y="0"/>
                  </a:lnTo>
                  <a:lnTo>
                    <a:pt x="4239691" y="394074"/>
                  </a:lnTo>
                  <a:lnTo>
                    <a:pt x="0" y="3940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195774" y="1206772"/>
              <a:ext cx="4344591" cy="170549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50"/>
            <p:cNvSpPr/>
            <p:nvPr/>
          </p:nvSpPr>
          <p:spPr>
            <a:xfrm>
              <a:off x="252751" y="1263865"/>
              <a:ext cx="4230370" cy="1591310"/>
            </a:xfrm>
            <a:custGeom>
              <a:avLst/>
              <a:gdLst/>
              <a:ahLst/>
              <a:cxnLst/>
              <a:rect l="l" t="t" r="r" b="b"/>
              <a:pathLst>
                <a:path w="4230370" h="1591310" extrusionOk="0">
                  <a:moveTo>
                    <a:pt x="3965092" y="1591196"/>
                  </a:moveTo>
                  <a:lnTo>
                    <a:pt x="265204" y="1591196"/>
                  </a:lnTo>
                  <a:lnTo>
                    <a:pt x="217533" y="1586924"/>
                  </a:lnTo>
                  <a:lnTo>
                    <a:pt x="172666" y="1574606"/>
                  </a:lnTo>
                  <a:lnTo>
                    <a:pt x="131351" y="1554991"/>
                  </a:lnTo>
                  <a:lnTo>
                    <a:pt x="94337" y="1528828"/>
                  </a:lnTo>
                  <a:lnTo>
                    <a:pt x="62373" y="1496865"/>
                  </a:lnTo>
                  <a:lnTo>
                    <a:pt x="36208" y="1459852"/>
                  </a:lnTo>
                  <a:lnTo>
                    <a:pt x="16591" y="1418537"/>
                  </a:lnTo>
                  <a:lnTo>
                    <a:pt x="4272" y="1373669"/>
                  </a:lnTo>
                  <a:lnTo>
                    <a:pt x="0" y="1325997"/>
                  </a:lnTo>
                  <a:lnTo>
                    <a:pt x="0" y="265204"/>
                  </a:lnTo>
                  <a:lnTo>
                    <a:pt x="4272" y="217533"/>
                  </a:lnTo>
                  <a:lnTo>
                    <a:pt x="16591" y="172666"/>
                  </a:lnTo>
                  <a:lnTo>
                    <a:pt x="36208" y="131351"/>
                  </a:lnTo>
                  <a:lnTo>
                    <a:pt x="62373" y="94337"/>
                  </a:lnTo>
                  <a:lnTo>
                    <a:pt x="94337" y="62373"/>
                  </a:lnTo>
                  <a:lnTo>
                    <a:pt x="131351" y="36208"/>
                  </a:lnTo>
                  <a:lnTo>
                    <a:pt x="172666" y="16591"/>
                  </a:lnTo>
                  <a:lnTo>
                    <a:pt x="217533" y="4272"/>
                  </a:lnTo>
                  <a:lnTo>
                    <a:pt x="265204" y="0"/>
                  </a:lnTo>
                  <a:lnTo>
                    <a:pt x="3965092" y="0"/>
                  </a:lnTo>
                  <a:lnTo>
                    <a:pt x="4017065" y="5142"/>
                  </a:lnTo>
                  <a:lnTo>
                    <a:pt x="4066570" y="20187"/>
                  </a:lnTo>
                  <a:lnTo>
                    <a:pt x="4112217" y="44557"/>
                  </a:lnTo>
                  <a:lnTo>
                    <a:pt x="4152616" y="77677"/>
                  </a:lnTo>
                  <a:lnTo>
                    <a:pt x="4185731" y="118069"/>
                  </a:lnTo>
                  <a:lnTo>
                    <a:pt x="4210101" y="163714"/>
                  </a:lnTo>
                  <a:lnTo>
                    <a:pt x="4225147" y="213223"/>
                  </a:lnTo>
                  <a:lnTo>
                    <a:pt x="4230291" y="265204"/>
                  </a:lnTo>
                  <a:lnTo>
                    <a:pt x="4230291" y="1325997"/>
                  </a:lnTo>
                  <a:lnTo>
                    <a:pt x="4226019" y="1373669"/>
                  </a:lnTo>
                  <a:lnTo>
                    <a:pt x="4213701" y="1418537"/>
                  </a:lnTo>
                  <a:lnTo>
                    <a:pt x="4194086" y="1459852"/>
                  </a:lnTo>
                  <a:lnTo>
                    <a:pt x="4167922" y="1496865"/>
                  </a:lnTo>
                  <a:lnTo>
                    <a:pt x="4135960" y="1528828"/>
                  </a:lnTo>
                  <a:lnTo>
                    <a:pt x="4098947" y="1554991"/>
                  </a:lnTo>
                  <a:lnTo>
                    <a:pt x="4057632" y="1574606"/>
                  </a:lnTo>
                  <a:lnTo>
                    <a:pt x="4012764" y="1586924"/>
                  </a:lnTo>
                  <a:lnTo>
                    <a:pt x="3965092" y="159119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6" name="Google Shape;436;p50"/>
          <p:cNvGrpSpPr/>
          <p:nvPr/>
        </p:nvGrpSpPr>
        <p:grpSpPr>
          <a:xfrm>
            <a:off x="195775" y="855568"/>
            <a:ext cx="6991226" cy="1486197"/>
            <a:chOff x="195774" y="2980919"/>
            <a:chExt cx="6991226" cy="1486197"/>
          </a:xfrm>
        </p:grpSpPr>
        <p:sp>
          <p:nvSpPr>
            <p:cNvPr id="437" name="Google Shape;437;p50"/>
            <p:cNvSpPr/>
            <p:nvPr/>
          </p:nvSpPr>
          <p:spPr>
            <a:xfrm>
              <a:off x="4583616" y="3014268"/>
              <a:ext cx="2603384" cy="283155"/>
            </a:xfrm>
            <a:custGeom>
              <a:avLst/>
              <a:gdLst/>
              <a:ahLst/>
              <a:cxnLst/>
              <a:rect l="l" t="t" r="r" b="b"/>
              <a:pathLst>
                <a:path w="4239895" h="497839" extrusionOk="0">
                  <a:moveTo>
                    <a:pt x="0" y="0"/>
                  </a:moveTo>
                  <a:lnTo>
                    <a:pt x="4239691" y="0"/>
                  </a:lnTo>
                  <a:lnTo>
                    <a:pt x="4239691" y="497348"/>
                  </a:lnTo>
                  <a:lnTo>
                    <a:pt x="0" y="49734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0"/>
            <p:cNvSpPr/>
            <p:nvPr/>
          </p:nvSpPr>
          <p:spPr>
            <a:xfrm>
              <a:off x="195774" y="2980919"/>
              <a:ext cx="4344591" cy="148619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0"/>
            <p:cNvSpPr/>
            <p:nvPr/>
          </p:nvSpPr>
          <p:spPr>
            <a:xfrm>
              <a:off x="252924" y="3019018"/>
              <a:ext cx="4230370" cy="1372235"/>
            </a:xfrm>
            <a:custGeom>
              <a:avLst/>
              <a:gdLst/>
              <a:ahLst/>
              <a:cxnLst/>
              <a:rect l="l" t="t" r="r" b="b"/>
              <a:pathLst>
                <a:path w="4230370" h="1372235" extrusionOk="0">
                  <a:moveTo>
                    <a:pt x="4001641" y="1371897"/>
                  </a:moveTo>
                  <a:lnTo>
                    <a:pt x="228654" y="1371897"/>
                  </a:lnTo>
                  <a:lnTo>
                    <a:pt x="182572" y="1367251"/>
                  </a:lnTo>
                  <a:lnTo>
                    <a:pt x="139651" y="1353928"/>
                  </a:lnTo>
                  <a:lnTo>
                    <a:pt x="100811" y="1332846"/>
                  </a:lnTo>
                  <a:lnTo>
                    <a:pt x="66971" y="1304925"/>
                  </a:lnTo>
                  <a:lnTo>
                    <a:pt x="39050" y="1271085"/>
                  </a:lnTo>
                  <a:lnTo>
                    <a:pt x="17968" y="1232246"/>
                  </a:lnTo>
                  <a:lnTo>
                    <a:pt x="4645" y="1189327"/>
                  </a:lnTo>
                  <a:lnTo>
                    <a:pt x="0" y="1143247"/>
                  </a:lnTo>
                  <a:lnTo>
                    <a:pt x="0" y="228649"/>
                  </a:lnTo>
                  <a:lnTo>
                    <a:pt x="4645" y="182570"/>
                  </a:lnTo>
                  <a:lnTo>
                    <a:pt x="17968" y="139650"/>
                  </a:lnTo>
                  <a:lnTo>
                    <a:pt x="39050" y="100811"/>
                  </a:lnTo>
                  <a:lnTo>
                    <a:pt x="66971" y="66971"/>
                  </a:lnTo>
                  <a:lnTo>
                    <a:pt x="100811" y="39051"/>
                  </a:lnTo>
                  <a:lnTo>
                    <a:pt x="139651" y="17969"/>
                  </a:lnTo>
                  <a:lnTo>
                    <a:pt x="182572" y="4645"/>
                  </a:lnTo>
                  <a:lnTo>
                    <a:pt x="228654" y="0"/>
                  </a:lnTo>
                  <a:lnTo>
                    <a:pt x="4001641" y="0"/>
                  </a:lnTo>
                  <a:lnTo>
                    <a:pt x="4046460" y="4435"/>
                  </a:lnTo>
                  <a:lnTo>
                    <a:pt x="4089144" y="17409"/>
                  </a:lnTo>
                  <a:lnTo>
                    <a:pt x="4128495" y="38422"/>
                  </a:lnTo>
                  <a:lnTo>
                    <a:pt x="4163316" y="66974"/>
                  </a:lnTo>
                  <a:lnTo>
                    <a:pt x="4191869" y="101795"/>
                  </a:lnTo>
                  <a:lnTo>
                    <a:pt x="4212882" y="141146"/>
                  </a:lnTo>
                  <a:lnTo>
                    <a:pt x="4225855" y="183830"/>
                  </a:lnTo>
                  <a:lnTo>
                    <a:pt x="4230291" y="228649"/>
                  </a:lnTo>
                  <a:lnTo>
                    <a:pt x="4230291" y="1143247"/>
                  </a:lnTo>
                  <a:lnTo>
                    <a:pt x="4225645" y="1189327"/>
                  </a:lnTo>
                  <a:lnTo>
                    <a:pt x="4212322" y="1232246"/>
                  </a:lnTo>
                  <a:lnTo>
                    <a:pt x="4191240" y="1271085"/>
                  </a:lnTo>
                  <a:lnTo>
                    <a:pt x="4163319" y="1304925"/>
                  </a:lnTo>
                  <a:lnTo>
                    <a:pt x="4129479" y="1332846"/>
                  </a:lnTo>
                  <a:lnTo>
                    <a:pt x="4090640" y="1353928"/>
                  </a:lnTo>
                  <a:lnTo>
                    <a:pt x="4047721" y="1367251"/>
                  </a:lnTo>
                  <a:lnTo>
                    <a:pt x="4001641" y="1371897"/>
                  </a:lnTo>
                  <a:close/>
                </a:path>
              </a:pathLst>
            </a:custGeom>
            <a:solidFill>
              <a:srgbClr val="DFF7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50"/>
          <p:cNvSpPr txBox="1"/>
          <p:nvPr/>
        </p:nvSpPr>
        <p:spPr>
          <a:xfrm>
            <a:off x="519652" y="3159425"/>
            <a:ext cx="2408700" cy="2463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Handle Missing Values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0"/>
          <p:cNvSpPr txBox="1"/>
          <p:nvPr/>
        </p:nvSpPr>
        <p:spPr>
          <a:xfrm>
            <a:off x="336675" y="3538675"/>
            <a:ext cx="4288500" cy="10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254000" marR="0" lvl="0" indent="-2476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transmission: impute dengan nilai modus (automatic),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54000" marR="0" lvl="0" indent="-2476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body, trim, condition, color, odometer, make, dan model : drop (karena secara data yang N/A tidak banyak dan jikalau diisi menggunakan modus data dikhawatirkan akan bias),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54000" marR="0" lvl="0" indent="-2476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eriod"/>
              <a:tabLst/>
              <a:defRPr/>
            </a:pPr>
            <a:r>
              <a:rPr kumimoji="0" lang="en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year, saledate, dan sellingprice: tidak memiliki missing values sehingga tidak perlu dihandle.</a:t>
            </a:r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2" name="Google Shape;442;p50"/>
          <p:cNvSpPr txBox="1"/>
          <p:nvPr/>
        </p:nvSpPr>
        <p:spPr>
          <a:xfrm>
            <a:off x="405627" y="1002175"/>
            <a:ext cx="1710000" cy="2463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Data Cleansing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50"/>
          <p:cNvSpPr txBox="1"/>
          <p:nvPr/>
        </p:nvSpPr>
        <p:spPr>
          <a:xfrm>
            <a:off x="405619" y="1345046"/>
            <a:ext cx="3717900" cy="88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00" rIns="0" bIns="0" anchor="t" anchorCtr="0">
            <a:spAutoFit/>
          </a:bodyPr>
          <a:lstStyle/>
          <a:p>
            <a:pPr marL="330200" marR="152400" lvl="0" indent="-317500" algn="l" defTabSz="914400" rtl="0" eaLnBrk="1" fontAlgn="auto" latinLnBrk="0" hangingPunct="1">
              <a:lnSpc>
                <a:spcPct val="118312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Drop kolom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vin, interior, seller,  saledate, state, &amp; mmr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)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330200" marR="0" lvl="0" indent="-3175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Handle unique values (make, model, trim, body, transmission, color)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" name="Google Shape;444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54846" y="3042038"/>
            <a:ext cx="1527884" cy="105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2711" y="4239298"/>
            <a:ext cx="2504298" cy="39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67645" y="855565"/>
            <a:ext cx="1320061" cy="1025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25174" y="906421"/>
            <a:ext cx="2234429" cy="24624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0"/>
          <p:cNvSpPr/>
          <p:nvPr/>
        </p:nvSpPr>
        <p:spPr>
          <a:xfrm>
            <a:off x="4583167" y="1320192"/>
            <a:ext cx="2607535" cy="283768"/>
          </a:xfrm>
          <a:custGeom>
            <a:avLst/>
            <a:gdLst/>
            <a:ahLst/>
            <a:cxnLst/>
            <a:rect l="l" t="t" r="r" b="b"/>
            <a:pathLst>
              <a:path w="4239895" h="497839" extrusionOk="0">
                <a:moveTo>
                  <a:pt x="0" y="0"/>
                </a:moveTo>
                <a:lnTo>
                  <a:pt x="4239691" y="0"/>
                </a:lnTo>
                <a:lnTo>
                  <a:pt x="4239691" y="497348"/>
                </a:lnTo>
                <a:lnTo>
                  <a:pt x="0" y="497348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94991" y="1358043"/>
            <a:ext cx="2206423" cy="19983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0"/>
          <p:cNvSpPr/>
          <p:nvPr/>
        </p:nvSpPr>
        <p:spPr>
          <a:xfrm>
            <a:off x="4583167" y="1637167"/>
            <a:ext cx="2607535" cy="283768"/>
          </a:xfrm>
          <a:custGeom>
            <a:avLst/>
            <a:gdLst/>
            <a:ahLst/>
            <a:cxnLst/>
            <a:rect l="l" t="t" r="r" b="b"/>
            <a:pathLst>
              <a:path w="4239895" h="497839" extrusionOk="0">
                <a:moveTo>
                  <a:pt x="0" y="0"/>
                </a:moveTo>
                <a:lnTo>
                  <a:pt x="4239691" y="0"/>
                </a:lnTo>
                <a:lnTo>
                  <a:pt x="4239691" y="497348"/>
                </a:lnTo>
                <a:lnTo>
                  <a:pt x="0" y="497348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01111" y="1659615"/>
            <a:ext cx="2200301" cy="21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625173" y="2000215"/>
            <a:ext cx="2200303" cy="2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0"/>
          <p:cNvSpPr/>
          <p:nvPr/>
        </p:nvSpPr>
        <p:spPr>
          <a:xfrm>
            <a:off x="4586144" y="1953526"/>
            <a:ext cx="2607535" cy="283768"/>
          </a:xfrm>
          <a:custGeom>
            <a:avLst/>
            <a:gdLst/>
            <a:ahLst/>
            <a:cxnLst/>
            <a:rect l="l" t="t" r="r" b="b"/>
            <a:pathLst>
              <a:path w="4239895" h="497839" extrusionOk="0">
                <a:moveTo>
                  <a:pt x="0" y="0"/>
                </a:moveTo>
                <a:lnTo>
                  <a:pt x="4239691" y="0"/>
                </a:lnTo>
                <a:lnTo>
                  <a:pt x="4239691" y="497348"/>
                </a:lnTo>
                <a:lnTo>
                  <a:pt x="0" y="497348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54842" y="2357356"/>
            <a:ext cx="2170633" cy="189457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0"/>
          <p:cNvSpPr/>
          <p:nvPr/>
        </p:nvSpPr>
        <p:spPr>
          <a:xfrm>
            <a:off x="4581090" y="2293025"/>
            <a:ext cx="2607535" cy="283768"/>
          </a:xfrm>
          <a:custGeom>
            <a:avLst/>
            <a:gdLst/>
            <a:ahLst/>
            <a:cxnLst/>
            <a:rect l="l" t="t" r="r" b="b"/>
            <a:pathLst>
              <a:path w="4239895" h="497839" extrusionOk="0">
                <a:moveTo>
                  <a:pt x="0" y="0"/>
                </a:moveTo>
                <a:lnTo>
                  <a:pt x="4239691" y="0"/>
                </a:lnTo>
                <a:lnTo>
                  <a:pt x="4239691" y="497348"/>
                </a:lnTo>
                <a:lnTo>
                  <a:pt x="0" y="497348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5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668234" y="2664861"/>
            <a:ext cx="2191370" cy="23048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0"/>
          <p:cNvSpPr/>
          <p:nvPr/>
        </p:nvSpPr>
        <p:spPr>
          <a:xfrm>
            <a:off x="4586144" y="2608820"/>
            <a:ext cx="2607535" cy="283768"/>
          </a:xfrm>
          <a:custGeom>
            <a:avLst/>
            <a:gdLst/>
            <a:ahLst/>
            <a:cxnLst/>
            <a:rect l="l" t="t" r="r" b="b"/>
            <a:pathLst>
              <a:path w="4239895" h="497839" extrusionOk="0">
                <a:moveTo>
                  <a:pt x="0" y="0"/>
                </a:moveTo>
                <a:lnTo>
                  <a:pt x="4239691" y="0"/>
                </a:lnTo>
                <a:lnTo>
                  <a:pt x="4239691" y="497348"/>
                </a:lnTo>
                <a:lnTo>
                  <a:pt x="0" y="497348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27125" y="1916662"/>
            <a:ext cx="1615161" cy="10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327121" y="708734"/>
            <a:ext cx="1710000" cy="1129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51"/>
          <p:cNvGrpSpPr/>
          <p:nvPr/>
        </p:nvGrpSpPr>
        <p:grpSpPr>
          <a:xfrm>
            <a:off x="4943540" y="885298"/>
            <a:ext cx="4029016" cy="4258310"/>
            <a:chOff x="4943540" y="885298"/>
            <a:chExt cx="4029016" cy="4258310"/>
          </a:xfrm>
        </p:grpSpPr>
        <p:sp>
          <p:nvSpPr>
            <p:cNvPr id="465" name="Google Shape;465;p51"/>
            <p:cNvSpPr/>
            <p:nvPr/>
          </p:nvSpPr>
          <p:spPr>
            <a:xfrm>
              <a:off x="4943540" y="885298"/>
              <a:ext cx="4029016" cy="42581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1"/>
            <p:cNvSpPr/>
            <p:nvPr/>
          </p:nvSpPr>
          <p:spPr>
            <a:xfrm>
              <a:off x="5000690" y="923398"/>
              <a:ext cx="3914775" cy="4220210"/>
            </a:xfrm>
            <a:custGeom>
              <a:avLst/>
              <a:gdLst/>
              <a:ahLst/>
              <a:cxnLst/>
              <a:rect l="l" t="t" r="r" b="b"/>
              <a:pathLst>
                <a:path w="3914775" h="4220210" extrusionOk="0">
                  <a:moveTo>
                    <a:pt x="0" y="4220116"/>
                  </a:moveTo>
                  <a:lnTo>
                    <a:pt x="0" y="652461"/>
                  </a:lnTo>
                  <a:lnTo>
                    <a:pt x="2047" y="600797"/>
                  </a:lnTo>
                  <a:lnTo>
                    <a:pt x="8128" y="549778"/>
                  </a:lnTo>
                  <a:lnTo>
                    <a:pt x="18153" y="499622"/>
                  </a:lnTo>
                  <a:lnTo>
                    <a:pt x="32030" y="450548"/>
                  </a:lnTo>
                  <a:lnTo>
                    <a:pt x="49668" y="402775"/>
                  </a:lnTo>
                  <a:lnTo>
                    <a:pt x="70977" y="356523"/>
                  </a:lnTo>
                  <a:lnTo>
                    <a:pt x="95865" y="312011"/>
                  </a:lnTo>
                  <a:lnTo>
                    <a:pt x="124242" y="269457"/>
                  </a:lnTo>
                  <a:lnTo>
                    <a:pt x="156017" y="229081"/>
                  </a:lnTo>
                  <a:lnTo>
                    <a:pt x="191100" y="191101"/>
                  </a:lnTo>
                  <a:lnTo>
                    <a:pt x="229076" y="156017"/>
                  </a:lnTo>
                  <a:lnTo>
                    <a:pt x="269452" y="124241"/>
                  </a:lnTo>
                  <a:lnTo>
                    <a:pt x="312006" y="95863"/>
                  </a:lnTo>
                  <a:lnTo>
                    <a:pt x="356520" y="70974"/>
                  </a:lnTo>
                  <a:lnTo>
                    <a:pt x="402774" y="49666"/>
                  </a:lnTo>
                  <a:lnTo>
                    <a:pt x="450549" y="32028"/>
                  </a:lnTo>
                  <a:lnTo>
                    <a:pt x="499626" y="18152"/>
                  </a:lnTo>
                  <a:lnTo>
                    <a:pt x="549785" y="8128"/>
                  </a:lnTo>
                  <a:lnTo>
                    <a:pt x="600807" y="2047"/>
                  </a:lnTo>
                  <a:lnTo>
                    <a:pt x="652473" y="0"/>
                  </a:lnTo>
                  <a:lnTo>
                    <a:pt x="3262218" y="0"/>
                  </a:lnTo>
                  <a:lnTo>
                    <a:pt x="3310913" y="1789"/>
                  </a:lnTo>
                  <a:lnTo>
                    <a:pt x="3358635" y="7074"/>
                  </a:lnTo>
                  <a:lnTo>
                    <a:pt x="3405260" y="15728"/>
                  </a:lnTo>
                  <a:lnTo>
                    <a:pt x="3450660" y="27624"/>
                  </a:lnTo>
                  <a:lnTo>
                    <a:pt x="3494710" y="42637"/>
                  </a:lnTo>
                  <a:lnTo>
                    <a:pt x="3537284" y="60641"/>
                  </a:lnTo>
                  <a:lnTo>
                    <a:pt x="3578254" y="81509"/>
                  </a:lnTo>
                  <a:lnTo>
                    <a:pt x="3617496" y="105115"/>
                  </a:lnTo>
                  <a:lnTo>
                    <a:pt x="3654883" y="131333"/>
                  </a:lnTo>
                  <a:lnTo>
                    <a:pt x="3690288" y="160037"/>
                  </a:lnTo>
                  <a:lnTo>
                    <a:pt x="3723586" y="191102"/>
                  </a:lnTo>
                  <a:lnTo>
                    <a:pt x="3754650" y="224398"/>
                  </a:lnTo>
                  <a:lnTo>
                    <a:pt x="3783355" y="259803"/>
                  </a:lnTo>
                  <a:lnTo>
                    <a:pt x="3809574" y="297189"/>
                  </a:lnTo>
                  <a:lnTo>
                    <a:pt x="3833180" y="336430"/>
                  </a:lnTo>
                  <a:lnTo>
                    <a:pt x="3854049" y="377400"/>
                  </a:lnTo>
                  <a:lnTo>
                    <a:pt x="3872053" y="419972"/>
                  </a:lnTo>
                  <a:lnTo>
                    <a:pt x="3887066" y="464021"/>
                  </a:lnTo>
                  <a:lnTo>
                    <a:pt x="3898963" y="509421"/>
                  </a:lnTo>
                  <a:lnTo>
                    <a:pt x="3907617" y="556045"/>
                  </a:lnTo>
                  <a:lnTo>
                    <a:pt x="3912902" y="603767"/>
                  </a:lnTo>
                  <a:lnTo>
                    <a:pt x="3914692" y="652461"/>
                  </a:lnTo>
                  <a:lnTo>
                    <a:pt x="3914692" y="4220091"/>
                  </a:lnTo>
                  <a:lnTo>
                    <a:pt x="0" y="4220116"/>
                  </a:lnTo>
                  <a:close/>
                </a:path>
              </a:pathLst>
            </a:custGeom>
            <a:solidFill>
              <a:srgbClr val="DFF7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p51"/>
          <p:cNvSpPr txBox="1"/>
          <p:nvPr/>
        </p:nvSpPr>
        <p:spPr>
          <a:xfrm>
            <a:off x="5238750" y="1223025"/>
            <a:ext cx="3363600" cy="2463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Feature Transformation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51"/>
          <p:cNvSpPr txBox="1"/>
          <p:nvPr/>
        </p:nvSpPr>
        <p:spPr>
          <a:xfrm>
            <a:off x="5226050" y="1455700"/>
            <a:ext cx="35406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Normalization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year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odometer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Standardization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sellingprice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condition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/>
              <a:ea typeface="Courier New"/>
              <a:cs typeface="Courier New"/>
              <a:sym typeface="Courier New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almost normal distribution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1"/>
          <p:cNvSpPr txBox="1">
            <a:spLocks noGrp="1"/>
          </p:cNvSpPr>
          <p:nvPr>
            <p:ph type="title"/>
          </p:nvPr>
        </p:nvSpPr>
        <p:spPr>
          <a:xfrm>
            <a:off x="1573724" y="109877"/>
            <a:ext cx="5989320" cy="52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Data Pre-Processing (2/2)</a:t>
            </a:r>
            <a:endParaRPr/>
          </a:p>
        </p:txBody>
      </p:sp>
      <p:grpSp>
        <p:nvGrpSpPr>
          <p:cNvPr id="470" name="Google Shape;470;p51"/>
          <p:cNvGrpSpPr/>
          <p:nvPr/>
        </p:nvGrpSpPr>
        <p:grpSpPr>
          <a:xfrm>
            <a:off x="122962" y="3623242"/>
            <a:ext cx="4485385" cy="1253847"/>
            <a:chOff x="159299" y="3660817"/>
            <a:chExt cx="4485385" cy="1253847"/>
          </a:xfrm>
        </p:grpSpPr>
        <p:sp>
          <p:nvSpPr>
            <p:cNvPr id="471" name="Google Shape;471;p51"/>
            <p:cNvSpPr/>
            <p:nvPr/>
          </p:nvSpPr>
          <p:spPr>
            <a:xfrm>
              <a:off x="159299" y="3660817"/>
              <a:ext cx="2288097" cy="125384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1"/>
            <p:cNvSpPr/>
            <p:nvPr/>
          </p:nvSpPr>
          <p:spPr>
            <a:xfrm>
              <a:off x="2356587" y="3660817"/>
              <a:ext cx="2288097" cy="125384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51"/>
          <p:cNvGrpSpPr/>
          <p:nvPr/>
        </p:nvGrpSpPr>
        <p:grpSpPr>
          <a:xfrm>
            <a:off x="8191409" y="2590044"/>
            <a:ext cx="466724" cy="982344"/>
            <a:chOff x="8191408" y="2590044"/>
            <a:chExt cx="466725" cy="982344"/>
          </a:xfrm>
        </p:grpSpPr>
        <p:sp>
          <p:nvSpPr>
            <p:cNvPr id="474" name="Google Shape;474;p51"/>
            <p:cNvSpPr/>
            <p:nvPr/>
          </p:nvSpPr>
          <p:spPr>
            <a:xfrm>
              <a:off x="8191408" y="2590044"/>
              <a:ext cx="466725" cy="982344"/>
            </a:xfrm>
            <a:custGeom>
              <a:avLst/>
              <a:gdLst/>
              <a:ahLst/>
              <a:cxnLst/>
              <a:rect l="l" t="t" r="r" b="b"/>
              <a:pathLst>
                <a:path w="466725" h="982345" extrusionOk="0">
                  <a:moveTo>
                    <a:pt x="388499" y="981898"/>
                  </a:moveTo>
                  <a:lnTo>
                    <a:pt x="0" y="981898"/>
                  </a:lnTo>
                  <a:lnTo>
                    <a:pt x="0" y="0"/>
                  </a:lnTo>
                  <a:lnTo>
                    <a:pt x="388499" y="0"/>
                  </a:lnTo>
                  <a:lnTo>
                    <a:pt x="418738" y="6107"/>
                  </a:lnTo>
                  <a:lnTo>
                    <a:pt x="443436" y="22762"/>
                  </a:lnTo>
                  <a:lnTo>
                    <a:pt x="460091" y="47460"/>
                  </a:lnTo>
                  <a:lnTo>
                    <a:pt x="466199" y="77699"/>
                  </a:lnTo>
                  <a:lnTo>
                    <a:pt x="466199" y="904198"/>
                  </a:lnTo>
                  <a:lnTo>
                    <a:pt x="453152" y="947310"/>
                  </a:lnTo>
                  <a:lnTo>
                    <a:pt x="418233" y="975988"/>
                  </a:lnTo>
                  <a:lnTo>
                    <a:pt x="388499" y="981898"/>
                  </a:lnTo>
                  <a:close/>
                </a:path>
              </a:pathLst>
            </a:custGeom>
            <a:solidFill>
              <a:srgbClr val="01153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1"/>
            <p:cNvSpPr/>
            <p:nvPr/>
          </p:nvSpPr>
          <p:spPr>
            <a:xfrm>
              <a:off x="8191408" y="2590044"/>
              <a:ext cx="466725" cy="982344"/>
            </a:xfrm>
            <a:custGeom>
              <a:avLst/>
              <a:gdLst/>
              <a:ahLst/>
              <a:cxnLst/>
              <a:rect l="l" t="t" r="r" b="b"/>
              <a:pathLst>
                <a:path w="466725" h="982345" extrusionOk="0">
                  <a:moveTo>
                    <a:pt x="466199" y="77699"/>
                  </a:moveTo>
                  <a:lnTo>
                    <a:pt x="466199" y="904198"/>
                  </a:lnTo>
                  <a:lnTo>
                    <a:pt x="464693" y="919425"/>
                  </a:lnTo>
                  <a:lnTo>
                    <a:pt x="443449" y="959148"/>
                  </a:lnTo>
                  <a:lnTo>
                    <a:pt x="403726" y="980392"/>
                  </a:lnTo>
                  <a:lnTo>
                    <a:pt x="388499" y="981898"/>
                  </a:lnTo>
                  <a:lnTo>
                    <a:pt x="0" y="981898"/>
                  </a:lnTo>
                  <a:lnTo>
                    <a:pt x="0" y="0"/>
                  </a:lnTo>
                  <a:lnTo>
                    <a:pt x="388499" y="0"/>
                  </a:lnTo>
                  <a:lnTo>
                    <a:pt x="418738" y="6107"/>
                  </a:lnTo>
                  <a:lnTo>
                    <a:pt x="443436" y="22762"/>
                  </a:lnTo>
                  <a:lnTo>
                    <a:pt x="460091" y="47460"/>
                  </a:lnTo>
                  <a:lnTo>
                    <a:pt x="466199" y="77699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476;p51"/>
          <p:cNvSpPr txBox="1"/>
          <p:nvPr/>
        </p:nvSpPr>
        <p:spPr>
          <a:xfrm>
            <a:off x="5238758" y="2675775"/>
            <a:ext cx="2740800" cy="2463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Feature Encoding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5226039" y="2900810"/>
            <a:ext cx="249428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Transmission, top_10_model,  top_10_trim, top_10_body,  top_10_color, top_10_make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51"/>
          <p:cNvSpPr txBox="1"/>
          <p:nvPr/>
        </p:nvSpPr>
        <p:spPr>
          <a:xfrm>
            <a:off x="5238749" y="3728325"/>
            <a:ext cx="2926200" cy="246300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Feature Selection &amp; Extraction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5226039" y="3953359"/>
            <a:ext cx="2494280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year, condition_std, odometer_norm, transmission, top_10_make, top_10_body, top_10_color, top_10_model, top_10_trim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Google Shape;480;p51"/>
          <p:cNvSpPr txBox="1"/>
          <p:nvPr/>
        </p:nvSpPr>
        <p:spPr>
          <a:xfrm rot="5400000">
            <a:off x="8089423" y="2898082"/>
            <a:ext cx="660400" cy="36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900" rIns="0" bIns="0" anchor="t" anchorCtr="0">
            <a:spAutoFit/>
          </a:bodyPr>
          <a:lstStyle/>
          <a:p>
            <a:pPr marL="12700" marR="0" lvl="0" indent="127000" algn="l" defTabSz="914400" rtl="0" eaLnBrk="1" fontAlgn="auto" latinLnBrk="0" hangingPunct="1">
              <a:lnSpc>
                <a:spcPct val="1191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FF7EB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Label  Encoding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51"/>
          <p:cNvSpPr/>
          <p:nvPr/>
        </p:nvSpPr>
        <p:spPr>
          <a:xfrm>
            <a:off x="8191409" y="3643592"/>
            <a:ext cx="466725" cy="1360805"/>
          </a:xfrm>
          <a:custGeom>
            <a:avLst/>
            <a:gdLst/>
            <a:ahLst/>
            <a:cxnLst/>
            <a:rect l="l" t="t" r="r" b="b"/>
            <a:pathLst>
              <a:path w="466725" h="1360804" extrusionOk="0">
                <a:moveTo>
                  <a:pt x="388499" y="1360497"/>
                </a:moveTo>
                <a:lnTo>
                  <a:pt x="0" y="1360497"/>
                </a:lnTo>
                <a:lnTo>
                  <a:pt x="0" y="0"/>
                </a:lnTo>
                <a:lnTo>
                  <a:pt x="388499" y="0"/>
                </a:lnTo>
                <a:lnTo>
                  <a:pt x="418738" y="6107"/>
                </a:lnTo>
                <a:lnTo>
                  <a:pt x="443436" y="22762"/>
                </a:lnTo>
                <a:lnTo>
                  <a:pt x="460091" y="47460"/>
                </a:lnTo>
                <a:lnTo>
                  <a:pt x="466199" y="77699"/>
                </a:lnTo>
                <a:lnTo>
                  <a:pt x="466199" y="1282797"/>
                </a:lnTo>
                <a:lnTo>
                  <a:pt x="453152" y="1325909"/>
                </a:lnTo>
                <a:lnTo>
                  <a:pt x="418233" y="1354587"/>
                </a:lnTo>
                <a:lnTo>
                  <a:pt x="388499" y="1360497"/>
                </a:lnTo>
                <a:close/>
              </a:path>
            </a:pathLst>
          </a:custGeom>
          <a:solidFill>
            <a:srgbClr val="0115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1"/>
          <p:cNvSpPr txBox="1"/>
          <p:nvPr/>
        </p:nvSpPr>
        <p:spPr>
          <a:xfrm rot="5400000">
            <a:off x="7768532" y="3954279"/>
            <a:ext cx="74803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50" rIns="0" bIns="0" anchor="t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DFF7EB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9 Features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83" name="Google Shape;483;p51"/>
          <p:cNvGrpSpPr/>
          <p:nvPr/>
        </p:nvGrpSpPr>
        <p:grpSpPr>
          <a:xfrm>
            <a:off x="102149" y="885299"/>
            <a:ext cx="4526990" cy="1088997"/>
            <a:chOff x="102149" y="885298"/>
            <a:chExt cx="4526990" cy="108899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84" name="Google Shape;484;p51"/>
            <p:cNvSpPr/>
            <p:nvPr/>
          </p:nvSpPr>
          <p:spPr>
            <a:xfrm>
              <a:off x="102149" y="885298"/>
              <a:ext cx="4526990" cy="10889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159299" y="923398"/>
              <a:ext cx="4413250" cy="974725"/>
            </a:xfrm>
            <a:custGeom>
              <a:avLst/>
              <a:gdLst/>
              <a:ahLst/>
              <a:cxnLst/>
              <a:rect l="l" t="t" r="r" b="b"/>
              <a:pathLst>
                <a:path w="4413250" h="974725" extrusionOk="0">
                  <a:moveTo>
                    <a:pt x="4250241" y="974698"/>
                  </a:moveTo>
                  <a:lnTo>
                    <a:pt x="162452" y="974698"/>
                  </a:lnTo>
                  <a:lnTo>
                    <a:pt x="119266" y="968895"/>
                  </a:lnTo>
                  <a:lnTo>
                    <a:pt x="80459" y="952518"/>
                  </a:lnTo>
                  <a:lnTo>
                    <a:pt x="47581" y="927116"/>
                  </a:lnTo>
                  <a:lnTo>
                    <a:pt x="22179" y="894238"/>
                  </a:lnTo>
                  <a:lnTo>
                    <a:pt x="5802" y="855432"/>
                  </a:lnTo>
                  <a:lnTo>
                    <a:pt x="0" y="812245"/>
                  </a:lnTo>
                  <a:lnTo>
                    <a:pt x="0" y="162452"/>
                  </a:lnTo>
                  <a:lnTo>
                    <a:pt x="5802" y="119265"/>
                  </a:lnTo>
                  <a:lnTo>
                    <a:pt x="22179" y="80459"/>
                  </a:lnTo>
                  <a:lnTo>
                    <a:pt x="47581" y="47581"/>
                  </a:lnTo>
                  <a:lnTo>
                    <a:pt x="80459" y="22179"/>
                  </a:lnTo>
                  <a:lnTo>
                    <a:pt x="119266" y="5802"/>
                  </a:lnTo>
                  <a:lnTo>
                    <a:pt x="162452" y="0"/>
                  </a:lnTo>
                  <a:lnTo>
                    <a:pt x="4250241" y="0"/>
                  </a:lnTo>
                  <a:lnTo>
                    <a:pt x="4312403" y="12365"/>
                  </a:lnTo>
                  <a:lnTo>
                    <a:pt x="4365116" y="47582"/>
                  </a:lnTo>
                  <a:lnTo>
                    <a:pt x="4400322" y="100284"/>
                  </a:lnTo>
                  <a:lnTo>
                    <a:pt x="4412691" y="162452"/>
                  </a:lnTo>
                  <a:lnTo>
                    <a:pt x="4412691" y="812245"/>
                  </a:lnTo>
                  <a:lnTo>
                    <a:pt x="4406888" y="855432"/>
                  </a:lnTo>
                  <a:lnTo>
                    <a:pt x="4390513" y="894238"/>
                  </a:lnTo>
                  <a:lnTo>
                    <a:pt x="4365113" y="927116"/>
                  </a:lnTo>
                  <a:lnTo>
                    <a:pt x="4332235" y="952518"/>
                  </a:lnTo>
                  <a:lnTo>
                    <a:pt x="4293429" y="968895"/>
                  </a:lnTo>
                  <a:lnTo>
                    <a:pt x="4250241" y="9746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51"/>
          <p:cNvSpPr txBox="1"/>
          <p:nvPr/>
        </p:nvSpPr>
        <p:spPr>
          <a:xfrm>
            <a:off x="292595" y="1105950"/>
            <a:ext cx="3136500" cy="246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93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Handling Outliers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1"/>
          <p:cNvSpPr txBox="1"/>
          <p:nvPr/>
        </p:nvSpPr>
        <p:spPr>
          <a:xfrm>
            <a:off x="279899" y="1334800"/>
            <a:ext cx="44853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191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Handling </a:t>
            </a: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features: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sellingprice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Courier New"/>
                <a:ea typeface="Courier New"/>
                <a:cs typeface="Courier New"/>
                <a:sym typeface="Courier New"/>
              </a:rPr>
              <a:t>odometer 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using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defTabSz="914400" rtl="0" eaLnBrk="1" fontAlgn="auto" latinLnBrk="0" hangingPunct="1">
              <a:lnSpc>
                <a:spcPct val="1191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IQR method</a:t>
            </a:r>
            <a:r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11538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.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8" name="Google Shape;48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150" y="1987074"/>
            <a:ext cx="1835952" cy="13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88700" y="1974300"/>
            <a:ext cx="1966677" cy="14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1"/>
          <p:cNvSpPr txBox="1"/>
          <p:nvPr/>
        </p:nvSpPr>
        <p:spPr>
          <a:xfrm>
            <a:off x="770575" y="3347875"/>
            <a:ext cx="3540168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Before filter outliers - 533,657 rows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1"/>
          <p:cNvSpPr txBox="1"/>
          <p:nvPr/>
        </p:nvSpPr>
        <p:spPr>
          <a:xfrm>
            <a:off x="696775" y="4745125"/>
            <a:ext cx="288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After filter outliers - 506,995 rows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/>
          <p:nvPr/>
        </p:nvSpPr>
        <p:spPr>
          <a:xfrm>
            <a:off x="4532117" y="63795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4571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71990" y="0"/>
                </a:lnTo>
                <a:lnTo>
                  <a:pt x="4571990" y="514348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5888050" y="1473917"/>
            <a:ext cx="2061210" cy="16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4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04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Modelling &amp;  Evaluation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52"/>
          <p:cNvSpPr/>
          <p:nvPr/>
        </p:nvSpPr>
        <p:spPr>
          <a:xfrm>
            <a:off x="7458934" y="3458001"/>
            <a:ext cx="894860" cy="8948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53"/>
          <p:cNvGrpSpPr/>
          <p:nvPr/>
        </p:nvGrpSpPr>
        <p:grpSpPr>
          <a:xfrm>
            <a:off x="581548" y="3848867"/>
            <a:ext cx="5466889" cy="945598"/>
            <a:chOff x="581548" y="3848867"/>
            <a:chExt cx="5466889" cy="945598"/>
          </a:xfrm>
        </p:grpSpPr>
        <p:sp>
          <p:nvSpPr>
            <p:cNvPr id="526" name="Google Shape;526;p53"/>
            <p:cNvSpPr/>
            <p:nvPr/>
          </p:nvSpPr>
          <p:spPr>
            <a:xfrm>
              <a:off x="581548" y="3848867"/>
              <a:ext cx="5466889" cy="94559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3"/>
            <p:cNvSpPr/>
            <p:nvPr/>
          </p:nvSpPr>
          <p:spPr>
            <a:xfrm>
              <a:off x="638698" y="3886967"/>
              <a:ext cx="5353050" cy="831850"/>
            </a:xfrm>
            <a:custGeom>
              <a:avLst/>
              <a:gdLst/>
              <a:ahLst/>
              <a:cxnLst/>
              <a:rect l="l" t="t" r="r" b="b"/>
              <a:pathLst>
                <a:path w="5353050" h="831850" extrusionOk="0">
                  <a:moveTo>
                    <a:pt x="5214039" y="831298"/>
                  </a:moveTo>
                  <a:lnTo>
                    <a:pt x="138552" y="831298"/>
                  </a:lnTo>
                  <a:lnTo>
                    <a:pt x="94759" y="824232"/>
                  </a:lnTo>
                  <a:lnTo>
                    <a:pt x="56725" y="804559"/>
                  </a:lnTo>
                  <a:lnTo>
                    <a:pt x="26732" y="774560"/>
                  </a:lnTo>
                  <a:lnTo>
                    <a:pt x="7063" y="736520"/>
                  </a:lnTo>
                  <a:lnTo>
                    <a:pt x="0" y="692723"/>
                  </a:lnTo>
                  <a:lnTo>
                    <a:pt x="0" y="138549"/>
                  </a:lnTo>
                  <a:lnTo>
                    <a:pt x="7063" y="94755"/>
                  </a:lnTo>
                  <a:lnTo>
                    <a:pt x="26732" y="56721"/>
                  </a:lnTo>
                  <a:lnTo>
                    <a:pt x="56725" y="26730"/>
                  </a:lnTo>
                  <a:lnTo>
                    <a:pt x="94759" y="7062"/>
                  </a:lnTo>
                  <a:lnTo>
                    <a:pt x="138552" y="0"/>
                  </a:lnTo>
                  <a:lnTo>
                    <a:pt x="5214039" y="0"/>
                  </a:lnTo>
                  <a:lnTo>
                    <a:pt x="5267058" y="10537"/>
                  </a:lnTo>
                  <a:lnTo>
                    <a:pt x="5312014" y="40574"/>
                  </a:lnTo>
                  <a:lnTo>
                    <a:pt x="5342042" y="85521"/>
                  </a:lnTo>
                  <a:lnTo>
                    <a:pt x="5352589" y="138549"/>
                  </a:lnTo>
                  <a:lnTo>
                    <a:pt x="5352589" y="692723"/>
                  </a:lnTo>
                  <a:lnTo>
                    <a:pt x="5345526" y="736520"/>
                  </a:lnTo>
                  <a:lnTo>
                    <a:pt x="5325858" y="774560"/>
                  </a:lnTo>
                  <a:lnTo>
                    <a:pt x="5295867" y="804559"/>
                  </a:lnTo>
                  <a:lnTo>
                    <a:pt x="5257834" y="824232"/>
                  </a:lnTo>
                  <a:lnTo>
                    <a:pt x="5214039" y="831298"/>
                  </a:lnTo>
                  <a:close/>
                </a:path>
              </a:pathLst>
            </a:custGeom>
            <a:solidFill>
              <a:srgbClr val="214D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p53"/>
          <p:cNvSpPr txBox="1">
            <a:spLocks noGrp="1"/>
          </p:cNvSpPr>
          <p:nvPr>
            <p:ph type="title"/>
          </p:nvPr>
        </p:nvSpPr>
        <p:spPr>
          <a:xfrm>
            <a:off x="3423599" y="109877"/>
            <a:ext cx="2292985" cy="52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Modelling</a:t>
            </a:r>
            <a:endParaRPr/>
          </a:p>
        </p:txBody>
      </p:sp>
      <p:graphicFrame>
        <p:nvGraphicFramePr>
          <p:cNvPr id="529" name="Google Shape;529;p53"/>
          <p:cNvGraphicFramePr/>
          <p:nvPr/>
        </p:nvGraphicFramePr>
        <p:xfrm>
          <a:off x="633912" y="977898"/>
          <a:ext cx="6607725" cy="2762775"/>
        </p:xfrm>
        <a:graphic>
          <a:graphicData uri="http://schemas.openxmlformats.org/drawingml/2006/table">
            <a:tbl>
              <a:tblPr firstRow="1" bandRow="1">
                <a:noFill/>
                <a:tableStyleId>{2E4DF351-E988-4055-AC20-619D1CB9AF85}</a:tableStyleId>
              </a:tblPr>
              <a:tblGrid>
                <a:gridCol w="132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5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55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9200">
                <a:tc>
                  <a:txBody>
                    <a:bodyPr/>
                    <a:lstStyle/>
                    <a:p>
                      <a:pPr marL="63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Algorithm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91925" marB="0">
                    <a:solidFill>
                      <a:srgbClr val="0115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RMSE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91925" marB="0">
                    <a:solidFill>
                      <a:srgbClr val="0115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MAE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91925" marB="0">
                    <a:solidFill>
                      <a:srgbClr val="0115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u="none" strike="noStrike" cap="none" baseline="-25000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</a:t>
                      </a:r>
                      <a:r>
                        <a:rPr lang="en" sz="700" b="1" u="none" strike="noStrike" cap="none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7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41900" marB="0">
                    <a:solidFill>
                      <a:srgbClr val="011538"/>
                    </a:solidFill>
                  </a:tcPr>
                </a:tc>
                <a:tc>
                  <a:txBody>
                    <a:bodyPr/>
                    <a:lstStyle/>
                    <a:p>
                      <a:pPr marL="317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Train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91925" marB="0">
                    <a:solidFill>
                      <a:srgbClr val="011538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none" strike="noStrike" cap="none">
                          <a:solidFill>
                            <a:srgbClr val="DFF7E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11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91925" marB="0">
                    <a:solidFill>
                      <a:srgbClr val="0115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900">
                <a:tc>
                  <a:txBody>
                    <a:bodyPr/>
                    <a:lstStyle/>
                    <a:p>
                      <a:pPr marL="50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Linear Regression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28275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5,145.80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28275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11538"/>
                        </a:buClr>
                        <a:buSzPts val="1200"/>
                        <a:buFont typeface="Roboto"/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4,006.74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28275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0.54405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28275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0.54469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28275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0.54405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28275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75">
                <a:tc>
                  <a:txBody>
                    <a:bodyPr/>
                    <a:lstStyle/>
                    <a:p>
                      <a:pPr marL="50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3,468.29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2,322.98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0.79509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0.83465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0.79509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0">
                <a:tc>
                  <a:txBody>
                    <a:bodyPr/>
                    <a:lstStyle/>
                    <a:p>
                      <a:pPr marL="50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Random Forest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3,340.93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2,250.29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0.80986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0.87193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0.80986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75">
                <a:tc>
                  <a:txBody>
                    <a:bodyPr/>
                    <a:lstStyle/>
                    <a:p>
                      <a:pPr marL="50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XgBoost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3,333.81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2,296.73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0.81067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0.81545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0.81067</a:t>
                      </a:r>
                      <a:endParaRPr sz="1200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75">
                <a:tc>
                  <a:txBody>
                    <a:bodyPr/>
                    <a:lstStyle/>
                    <a:p>
                      <a:pPr marL="508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LightGBM</a:t>
                      </a:r>
                      <a:endParaRPr sz="1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3,310.36</a:t>
                      </a:r>
                      <a:endParaRPr sz="1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2,256.26</a:t>
                      </a:r>
                      <a:endParaRPr sz="1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0.81332</a:t>
                      </a:r>
                      <a:endParaRPr sz="1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0.82091</a:t>
                      </a:r>
                      <a:endParaRPr sz="1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175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u="none" strike="noStrike" cap="none">
                          <a:solidFill>
                            <a:srgbClr val="01153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0.81332</a:t>
                      </a:r>
                      <a:endParaRPr sz="1200" b="1" u="none" strike="noStrike" cap="non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0" marR="0" marT="133350" marB="0">
                    <a:lnL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1153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0" name="Google Shape;530;p53"/>
          <p:cNvSpPr txBox="1"/>
          <p:nvPr/>
        </p:nvSpPr>
        <p:spPr>
          <a:xfrm>
            <a:off x="822873" y="4000098"/>
            <a:ext cx="4457065" cy="56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56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algorithm models have been done </a:t>
            </a: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Split data </a:t>
            </a: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train 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75%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) and </a:t>
            </a: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25%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),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556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Metrics evaluation using </a:t>
            </a:r>
            <a:r>
              <a:rPr lang="en" sz="12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" sz="1200" b="1" baseline="300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53"/>
          <p:cNvSpPr/>
          <p:nvPr/>
        </p:nvSpPr>
        <p:spPr>
          <a:xfrm>
            <a:off x="581548" y="3199278"/>
            <a:ext cx="6809672" cy="581660"/>
          </a:xfrm>
          <a:custGeom>
            <a:avLst/>
            <a:gdLst/>
            <a:ahLst/>
            <a:cxnLst/>
            <a:rect l="l" t="t" r="r" b="b"/>
            <a:pathLst>
              <a:path w="8058784" h="581660" extrusionOk="0">
                <a:moveTo>
                  <a:pt x="0" y="96849"/>
                </a:moveTo>
                <a:lnTo>
                  <a:pt x="7611" y="59146"/>
                </a:lnTo>
                <a:lnTo>
                  <a:pt x="28367" y="28362"/>
                </a:lnTo>
                <a:lnTo>
                  <a:pt x="59153" y="7609"/>
                </a:lnTo>
                <a:lnTo>
                  <a:pt x="96852" y="0"/>
                </a:lnTo>
                <a:lnTo>
                  <a:pt x="7961433" y="0"/>
                </a:lnTo>
                <a:lnTo>
                  <a:pt x="8015163" y="16273"/>
                </a:lnTo>
                <a:lnTo>
                  <a:pt x="8050911" y="59790"/>
                </a:lnTo>
                <a:lnTo>
                  <a:pt x="8058283" y="96849"/>
                </a:lnTo>
                <a:lnTo>
                  <a:pt x="8058283" y="484249"/>
                </a:lnTo>
                <a:lnTo>
                  <a:pt x="8050674" y="521952"/>
                </a:lnTo>
                <a:lnTo>
                  <a:pt x="8029921" y="552736"/>
                </a:lnTo>
                <a:lnTo>
                  <a:pt x="7999137" y="573489"/>
                </a:lnTo>
                <a:lnTo>
                  <a:pt x="7961433" y="581098"/>
                </a:lnTo>
                <a:lnTo>
                  <a:pt x="96852" y="581098"/>
                </a:lnTo>
                <a:lnTo>
                  <a:pt x="59153" y="573489"/>
                </a:lnTo>
                <a:lnTo>
                  <a:pt x="28367" y="552736"/>
                </a:lnTo>
                <a:lnTo>
                  <a:pt x="7611" y="521952"/>
                </a:lnTo>
                <a:lnTo>
                  <a:pt x="0" y="484249"/>
                </a:lnTo>
                <a:lnTo>
                  <a:pt x="0" y="96849"/>
                </a:lnTo>
                <a:close/>
              </a:path>
            </a:pathLst>
          </a:custGeom>
          <a:noFill/>
          <a:ln w="28550" cap="flat" cmpd="sng">
            <a:solidFill>
              <a:srgbClr val="B1312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4"/>
          <p:cNvSpPr/>
          <p:nvPr/>
        </p:nvSpPr>
        <p:spPr>
          <a:xfrm>
            <a:off x="0" y="0"/>
            <a:ext cx="3526154" cy="5143500"/>
          </a:xfrm>
          <a:custGeom>
            <a:avLst/>
            <a:gdLst/>
            <a:ahLst/>
            <a:cxnLst/>
            <a:rect l="l" t="t" r="r" b="b"/>
            <a:pathLst>
              <a:path w="3526154" h="5143500" extrusionOk="0">
                <a:moveTo>
                  <a:pt x="3525892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2938244" y="0"/>
                </a:lnTo>
                <a:lnTo>
                  <a:pt x="2989912" y="2274"/>
                </a:lnTo>
                <a:lnTo>
                  <a:pt x="3040838" y="9022"/>
                </a:lnTo>
                <a:lnTo>
                  <a:pt x="3090750" y="20133"/>
                </a:lnTo>
                <a:lnTo>
                  <a:pt x="3139377" y="35494"/>
                </a:lnTo>
                <a:lnTo>
                  <a:pt x="3186449" y="54992"/>
                </a:lnTo>
                <a:lnTo>
                  <a:pt x="3231695" y="78516"/>
                </a:lnTo>
                <a:lnTo>
                  <a:pt x="3274844" y="105954"/>
                </a:lnTo>
                <a:lnTo>
                  <a:pt x="3315625" y="137193"/>
                </a:lnTo>
                <a:lnTo>
                  <a:pt x="3353768" y="172121"/>
                </a:lnTo>
                <a:lnTo>
                  <a:pt x="3388694" y="210266"/>
                </a:lnTo>
                <a:lnTo>
                  <a:pt x="3419933" y="251050"/>
                </a:lnTo>
                <a:lnTo>
                  <a:pt x="3447370" y="294200"/>
                </a:lnTo>
                <a:lnTo>
                  <a:pt x="3470895" y="339447"/>
                </a:lnTo>
                <a:lnTo>
                  <a:pt x="3490395" y="386520"/>
                </a:lnTo>
                <a:lnTo>
                  <a:pt x="3505756" y="435149"/>
                </a:lnTo>
                <a:lnTo>
                  <a:pt x="3516868" y="485062"/>
                </a:lnTo>
                <a:lnTo>
                  <a:pt x="3523618" y="535990"/>
                </a:lnTo>
                <a:lnTo>
                  <a:pt x="3525892" y="587661"/>
                </a:lnTo>
                <a:lnTo>
                  <a:pt x="3525892" y="5143489"/>
                </a:lnTo>
                <a:close/>
              </a:path>
            </a:pathLst>
          </a:cu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351599" y="2284525"/>
            <a:ext cx="2752725" cy="149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4445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9 features</a:t>
            </a:r>
            <a:r>
              <a:rPr lang="en" sz="1200" dirty="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" sz="1200" dirty="0">
                <a:solidFill>
                  <a:srgbClr val="011538"/>
                </a:solidFill>
                <a:latin typeface="Courier New"/>
                <a:ea typeface="Courier New"/>
                <a:cs typeface="Courier New"/>
                <a:sym typeface="Courier New"/>
              </a:rPr>
              <a:t>year, odometer_norm, top_10_body, top_10_make, condition_std, top_10_model, top_10_trim, top_10_color, transmission.</a:t>
            </a:r>
            <a:endParaRPr sz="12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8" name="Google Shape;538;p54"/>
          <p:cNvSpPr txBox="1">
            <a:spLocks noGrp="1"/>
          </p:cNvSpPr>
          <p:nvPr>
            <p:ph type="title"/>
          </p:nvPr>
        </p:nvSpPr>
        <p:spPr>
          <a:xfrm>
            <a:off x="73025" y="160763"/>
            <a:ext cx="2012950" cy="102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Selected  Feature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682FD-FE2A-20A9-DDE5-E8FC5C5C1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78" y="856483"/>
            <a:ext cx="5467089" cy="37889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4" name="Google Shape;544;p55"/>
          <p:cNvGrpSpPr/>
          <p:nvPr/>
        </p:nvGrpSpPr>
        <p:grpSpPr>
          <a:xfrm>
            <a:off x="275194" y="3579069"/>
            <a:ext cx="8083484" cy="1281919"/>
            <a:chOff x="281199" y="3559470"/>
            <a:chExt cx="8083484" cy="1281919"/>
          </a:xfrm>
        </p:grpSpPr>
        <p:sp>
          <p:nvSpPr>
            <p:cNvPr id="545" name="Google Shape;545;p55"/>
            <p:cNvSpPr/>
            <p:nvPr/>
          </p:nvSpPr>
          <p:spPr>
            <a:xfrm>
              <a:off x="5481064" y="3559470"/>
              <a:ext cx="2883619" cy="128191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5537938" y="3597567"/>
              <a:ext cx="2769870" cy="1167765"/>
            </a:xfrm>
            <a:custGeom>
              <a:avLst/>
              <a:gdLst/>
              <a:ahLst/>
              <a:cxnLst/>
              <a:rect l="l" t="t" r="r" b="b"/>
              <a:pathLst>
                <a:path w="2769870" h="1167764" extrusionOk="0">
                  <a:moveTo>
                    <a:pt x="2574694" y="1167622"/>
                  </a:moveTo>
                  <a:lnTo>
                    <a:pt x="194599" y="1167622"/>
                  </a:lnTo>
                  <a:lnTo>
                    <a:pt x="156463" y="1163849"/>
                  </a:lnTo>
                  <a:lnTo>
                    <a:pt x="86642" y="1134927"/>
                  </a:lnTo>
                  <a:lnTo>
                    <a:pt x="56999" y="1110622"/>
                  </a:lnTo>
                  <a:lnTo>
                    <a:pt x="32695" y="1080980"/>
                  </a:lnTo>
                  <a:lnTo>
                    <a:pt x="3773" y="1011158"/>
                  </a:lnTo>
                  <a:lnTo>
                    <a:pt x="0" y="973023"/>
                  </a:lnTo>
                  <a:lnTo>
                    <a:pt x="0" y="0"/>
                  </a:lnTo>
                  <a:lnTo>
                    <a:pt x="2769294" y="24"/>
                  </a:lnTo>
                  <a:lnTo>
                    <a:pt x="2769294" y="973023"/>
                  </a:lnTo>
                  <a:lnTo>
                    <a:pt x="2764155" y="1017643"/>
                  </a:lnTo>
                  <a:lnTo>
                    <a:pt x="2749515" y="1058603"/>
                  </a:lnTo>
                  <a:lnTo>
                    <a:pt x="2726543" y="1094735"/>
                  </a:lnTo>
                  <a:lnTo>
                    <a:pt x="2696407" y="1124871"/>
                  </a:lnTo>
                  <a:lnTo>
                    <a:pt x="2660275" y="1147843"/>
                  </a:lnTo>
                  <a:lnTo>
                    <a:pt x="2619314" y="1162483"/>
                  </a:lnTo>
                  <a:lnTo>
                    <a:pt x="2574694" y="1167622"/>
                  </a:lnTo>
                  <a:close/>
                </a:path>
              </a:pathLst>
            </a:custGeom>
            <a:solidFill>
              <a:srgbClr val="DFF7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281199" y="3559470"/>
              <a:ext cx="2933719" cy="128191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338349" y="3597567"/>
              <a:ext cx="2820035" cy="1167765"/>
            </a:xfrm>
            <a:custGeom>
              <a:avLst/>
              <a:gdLst/>
              <a:ahLst/>
              <a:cxnLst/>
              <a:rect l="l" t="t" r="r" b="b"/>
              <a:pathLst>
                <a:path w="2820035" h="1167764" extrusionOk="0">
                  <a:moveTo>
                    <a:pt x="2624794" y="1167622"/>
                  </a:moveTo>
                  <a:lnTo>
                    <a:pt x="194604" y="1167622"/>
                  </a:lnTo>
                  <a:lnTo>
                    <a:pt x="156461" y="1163849"/>
                  </a:lnTo>
                  <a:lnTo>
                    <a:pt x="86636" y="1134927"/>
                  </a:lnTo>
                  <a:lnTo>
                    <a:pt x="56997" y="1110622"/>
                  </a:lnTo>
                  <a:lnTo>
                    <a:pt x="32695" y="1080980"/>
                  </a:lnTo>
                  <a:lnTo>
                    <a:pt x="3773" y="1011158"/>
                  </a:lnTo>
                  <a:lnTo>
                    <a:pt x="0" y="973023"/>
                  </a:lnTo>
                  <a:lnTo>
                    <a:pt x="0" y="0"/>
                  </a:lnTo>
                  <a:lnTo>
                    <a:pt x="2819394" y="24"/>
                  </a:lnTo>
                  <a:lnTo>
                    <a:pt x="2819394" y="973023"/>
                  </a:lnTo>
                  <a:lnTo>
                    <a:pt x="2814254" y="1017643"/>
                  </a:lnTo>
                  <a:lnTo>
                    <a:pt x="2799615" y="1058603"/>
                  </a:lnTo>
                  <a:lnTo>
                    <a:pt x="2776643" y="1094735"/>
                  </a:lnTo>
                  <a:lnTo>
                    <a:pt x="2746507" y="1124871"/>
                  </a:lnTo>
                  <a:lnTo>
                    <a:pt x="2710374" y="1147843"/>
                  </a:lnTo>
                  <a:lnTo>
                    <a:pt x="2669414" y="1162483"/>
                  </a:lnTo>
                  <a:lnTo>
                    <a:pt x="2624794" y="1167622"/>
                  </a:lnTo>
                  <a:close/>
                </a:path>
              </a:pathLst>
            </a:custGeom>
            <a:solidFill>
              <a:srgbClr val="DFF7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55"/>
          <p:cNvSpPr txBox="1"/>
          <p:nvPr/>
        </p:nvSpPr>
        <p:spPr>
          <a:xfrm>
            <a:off x="411536" y="3663527"/>
            <a:ext cx="819785" cy="22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Odometer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420827" y="3957777"/>
            <a:ext cx="2615565" cy="751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Semakin tinggi odometer maka semakin rendah harga mobil, sebaliknya semakin rendah odometer maka semakin tinggi harga jual unit.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55"/>
          <p:cNvSpPr txBox="1"/>
          <p:nvPr/>
        </p:nvSpPr>
        <p:spPr>
          <a:xfrm>
            <a:off x="5671184" y="3641575"/>
            <a:ext cx="386080" cy="22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Year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55"/>
          <p:cNvSpPr txBox="1"/>
          <p:nvPr/>
        </p:nvSpPr>
        <p:spPr>
          <a:xfrm>
            <a:off x="5671184" y="4069310"/>
            <a:ext cx="2370455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11538"/>
                </a:solidFill>
                <a:latin typeface="Roboto"/>
                <a:ea typeface="Roboto"/>
                <a:cs typeface="Roboto"/>
                <a:sym typeface="Roboto"/>
              </a:rPr>
              <a:t>Semakin muda umur mobil maka semakin tinggi harga jualnya.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53" name="Google Shape;553;p55"/>
          <p:cNvGrpSpPr/>
          <p:nvPr/>
        </p:nvGrpSpPr>
        <p:grpSpPr>
          <a:xfrm>
            <a:off x="338474" y="923374"/>
            <a:ext cx="7670853" cy="2674218"/>
            <a:chOff x="338474" y="923374"/>
            <a:chExt cx="7670853" cy="2674218"/>
          </a:xfrm>
        </p:grpSpPr>
        <p:sp>
          <p:nvSpPr>
            <p:cNvPr id="554" name="Google Shape;554;p55"/>
            <p:cNvSpPr/>
            <p:nvPr/>
          </p:nvSpPr>
          <p:spPr>
            <a:xfrm>
              <a:off x="338474" y="923398"/>
              <a:ext cx="2818044" cy="267419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5243258" y="923374"/>
              <a:ext cx="2766069" cy="267419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934324" y="109877"/>
            <a:ext cx="7263765" cy="52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Feature Selection Interpretation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/>
          <p:nvPr/>
        </p:nvSpPr>
        <p:spPr>
          <a:xfrm>
            <a:off x="4532117" y="63795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 extrusionOk="0">
                <a:moveTo>
                  <a:pt x="45719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71990" y="0"/>
                </a:lnTo>
                <a:lnTo>
                  <a:pt x="4571990" y="5143489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5342740" y="1553662"/>
            <a:ext cx="3037999" cy="1676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40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05</a:t>
            </a:r>
            <a:endParaRPr sz="3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Business  Recommendation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7399126" y="3537746"/>
            <a:ext cx="894860" cy="8948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4F95FA4-AB78-49E1-2C5D-CAFC026E3794}"/>
              </a:ext>
            </a:extLst>
          </p:cNvPr>
          <p:cNvSpPr txBox="1">
            <a:spLocks/>
          </p:cNvSpPr>
          <p:nvPr/>
        </p:nvSpPr>
        <p:spPr>
          <a:xfrm>
            <a:off x="1814777" y="110697"/>
            <a:ext cx="5609932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811" algn="ctr" defTabSz="685800">
              <a:lnSpc>
                <a:spcPct val="100000"/>
              </a:lnSpc>
              <a:spcBef>
                <a:spcPts val="71"/>
              </a:spcBef>
              <a:buClrTx/>
            </a:pPr>
            <a:r>
              <a:rPr lang="en-ID" sz="3600" b="1" spc="-90" dirty="0">
                <a:solidFill>
                  <a:prstClr val="black"/>
                </a:solidFill>
                <a:latin typeface="Calibri Light" panose="020F0302020204030204"/>
              </a:rPr>
              <a:t>Business</a:t>
            </a:r>
            <a:r>
              <a:rPr lang="en-ID" sz="3600" b="1" spc="-153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ID" sz="3600" b="1" spc="-64" dirty="0">
                <a:solidFill>
                  <a:prstClr val="black"/>
                </a:solidFill>
                <a:latin typeface="Calibri Light" panose="020F0302020204030204"/>
              </a:rPr>
              <a:t>Recommendation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07E51-9233-3310-03E0-9C790DDCAB44}"/>
              </a:ext>
            </a:extLst>
          </p:cNvPr>
          <p:cNvSpPr txBox="1"/>
          <p:nvPr/>
        </p:nvSpPr>
        <p:spPr>
          <a:xfrm>
            <a:off x="3147332" y="3267329"/>
            <a:ext cx="5923191" cy="923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Expanding the market</a:t>
            </a:r>
          </a:p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Increase product purchase based on customer needs</a:t>
            </a:r>
          </a:p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Shortening inventory turnover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71720-2D98-5DDE-8385-51454F51A840}"/>
              </a:ext>
            </a:extLst>
          </p:cNvPr>
          <p:cNvSpPr txBox="1"/>
          <p:nvPr/>
        </p:nvSpPr>
        <p:spPr>
          <a:xfrm>
            <a:off x="65672" y="1089592"/>
            <a:ext cx="501659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Cost Efficiency</a:t>
            </a:r>
          </a:p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Lean organization and minimize headcounts</a:t>
            </a:r>
          </a:p>
          <a:p>
            <a:pPr defTabSz="685800">
              <a:buClrTx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	Shortening appraisal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908500-F576-5978-80AD-95D2F77CF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91" y="2969804"/>
            <a:ext cx="1277666" cy="1277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99DC34-996A-4B76-90F6-C41F556BE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55" y="952841"/>
            <a:ext cx="1028699" cy="10286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2B842E-C62A-5229-E074-F09AB79CF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42" y="1048771"/>
            <a:ext cx="836840" cy="836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3B618E-D04B-FE6E-0B9E-114188CBE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8" y="3122353"/>
            <a:ext cx="1074155" cy="10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1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4F95FA4-AB78-49E1-2C5D-CAFC026E3794}"/>
              </a:ext>
            </a:extLst>
          </p:cNvPr>
          <p:cNvSpPr txBox="1">
            <a:spLocks/>
          </p:cNvSpPr>
          <p:nvPr/>
        </p:nvSpPr>
        <p:spPr>
          <a:xfrm>
            <a:off x="1263834" y="68469"/>
            <a:ext cx="6278868" cy="563135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3811" algn="ctr" defTabSz="685800">
              <a:lnSpc>
                <a:spcPct val="100000"/>
              </a:lnSpc>
              <a:spcBef>
                <a:spcPts val="71"/>
              </a:spcBef>
              <a:buClrTx/>
            </a:pPr>
            <a:r>
              <a:rPr lang="en-ID" sz="3600" b="1" spc="-90" dirty="0">
                <a:solidFill>
                  <a:prstClr val="black"/>
                </a:solidFill>
                <a:latin typeface="Calibri Light" panose="020F0302020204030204"/>
              </a:rPr>
              <a:t>Lean organization – Cost Efficiency</a:t>
            </a:r>
            <a:endParaRPr lang="en-ID" sz="3600" b="1" spc="-64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BEFC4-D136-3B67-742D-1D43CA665F0E}"/>
              </a:ext>
            </a:extLst>
          </p:cNvPr>
          <p:cNvSpPr txBox="1"/>
          <p:nvPr/>
        </p:nvSpPr>
        <p:spPr>
          <a:xfrm>
            <a:off x="284507" y="925516"/>
            <a:ext cx="3639254" cy="2769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Before Implementing ML – </a:t>
            </a:r>
            <a:r>
              <a:rPr lang="en-US" sz="1200" b="1" kern="1200" dirty="0" err="1">
                <a:solidFill>
                  <a:prstClr val="black"/>
                </a:solidFill>
                <a:latin typeface="Calibri" panose="020F0502020204030204"/>
              </a:rPr>
              <a:t>Struktur</a:t>
            </a: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200" b="1" kern="1200" dirty="0" err="1">
                <a:solidFill>
                  <a:prstClr val="black"/>
                </a:solidFill>
                <a:latin typeface="Calibri" panose="020F0502020204030204"/>
              </a:rPr>
              <a:t>Organisasi</a:t>
            </a: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</a:rPr>
              <a:t> Dealer</a:t>
            </a:r>
            <a:endParaRPr lang="en-ID" sz="12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7748358-3EF6-2D3D-06F4-FA5785096206}"/>
              </a:ext>
            </a:extLst>
          </p:cNvPr>
          <p:cNvSpPr/>
          <p:nvPr/>
        </p:nvSpPr>
        <p:spPr>
          <a:xfrm>
            <a:off x="4922175" y="4209812"/>
            <a:ext cx="1389433" cy="797901"/>
          </a:xfrm>
          <a:custGeom>
            <a:avLst/>
            <a:gdLst/>
            <a:ahLst/>
            <a:cxnLst/>
            <a:rect l="l" t="t" r="r" b="b"/>
            <a:pathLst>
              <a:path w="4412615" h="862330">
                <a:moveTo>
                  <a:pt x="4268761" y="861898"/>
                </a:moveTo>
                <a:lnTo>
                  <a:pt x="0" y="861898"/>
                </a:lnTo>
                <a:lnTo>
                  <a:pt x="19" y="143652"/>
                </a:lnTo>
                <a:lnTo>
                  <a:pt x="7343" y="98246"/>
                </a:lnTo>
                <a:lnTo>
                  <a:pt x="27736" y="58812"/>
                </a:lnTo>
                <a:lnTo>
                  <a:pt x="58832" y="27716"/>
                </a:lnTo>
                <a:lnTo>
                  <a:pt x="98266" y="7323"/>
                </a:lnTo>
                <a:lnTo>
                  <a:pt x="143672" y="0"/>
                </a:lnTo>
                <a:lnTo>
                  <a:pt x="4412436" y="4"/>
                </a:lnTo>
                <a:lnTo>
                  <a:pt x="4412411" y="718246"/>
                </a:lnTo>
                <a:lnTo>
                  <a:pt x="4405086" y="763651"/>
                </a:lnTo>
                <a:lnTo>
                  <a:pt x="4384692" y="803085"/>
                </a:lnTo>
                <a:lnTo>
                  <a:pt x="4353594" y="834181"/>
                </a:lnTo>
                <a:lnTo>
                  <a:pt x="4314161" y="854574"/>
                </a:lnTo>
                <a:lnTo>
                  <a:pt x="4268761" y="861898"/>
                </a:lnTo>
                <a:close/>
              </a:path>
            </a:pathLst>
          </a:custGeom>
          <a:solidFill>
            <a:srgbClr val="DFF7EB"/>
          </a:solidFill>
        </p:spPr>
        <p:txBody>
          <a:bodyPr wrap="square" lIns="0" tIns="0" rIns="0" bIns="0" rtlCol="0"/>
          <a:lstStyle/>
          <a:p>
            <a:pPr defTabSz="685800">
              <a:buClrTx/>
            </a:pPr>
            <a:r>
              <a:rPr lang="en-US" sz="675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Cabang </a:t>
            </a:r>
            <a:r>
              <a:rPr lang="en-US" sz="675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terdiri</a:t>
            </a:r>
            <a:r>
              <a:rPr lang="en-US" sz="675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675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dari</a:t>
            </a:r>
            <a:r>
              <a:rPr lang="en-US" sz="675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 orang Branch Manager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 orang Supervisor 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Operasional</a:t>
            </a:r>
            <a:endParaRPr lang="en-US" sz="67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1 orang Finance &amp; Admin Supervisor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 orang 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Verificator</a:t>
            </a:r>
            <a:endParaRPr lang="en-US" sz="67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3 orang Finance &amp; Admin Staff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4 orang Recondition Staff</a:t>
            </a:r>
            <a:endParaRPr sz="675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AD0925-2438-0CEA-7FCD-B6DB05358C58}"/>
              </a:ext>
            </a:extLst>
          </p:cNvPr>
          <p:cNvGrpSpPr/>
          <p:nvPr/>
        </p:nvGrpSpPr>
        <p:grpSpPr>
          <a:xfrm>
            <a:off x="77890" y="1270433"/>
            <a:ext cx="3757349" cy="2602634"/>
            <a:chOff x="177244" y="1825721"/>
            <a:chExt cx="6183084" cy="480474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16A1D1B-C4C5-06FF-1A58-DDDABD5096E8}"/>
                </a:ext>
              </a:extLst>
            </p:cNvPr>
            <p:cNvGrpSpPr/>
            <p:nvPr/>
          </p:nvGrpSpPr>
          <p:grpSpPr>
            <a:xfrm>
              <a:off x="177244" y="1825721"/>
              <a:ext cx="6183084" cy="3552603"/>
              <a:chOff x="177244" y="1825721"/>
              <a:chExt cx="6183084" cy="3552603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EAA0B9-0CAF-FB82-9704-51FBB2C555BE}"/>
                  </a:ext>
                </a:extLst>
              </p:cNvPr>
              <p:cNvSpPr/>
              <p:nvPr/>
            </p:nvSpPr>
            <p:spPr>
              <a:xfrm>
                <a:off x="2338057" y="1825721"/>
                <a:ext cx="1861457" cy="90895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b="1" kern="1200" dirty="0">
                    <a:solidFill>
                      <a:prstClr val="white"/>
                    </a:solidFill>
                    <a:latin typeface="Calibri" panose="020F0502020204030204"/>
                  </a:rPr>
                  <a:t>Branch manager</a:t>
                </a:r>
                <a:endParaRPr lang="en-ID" sz="1050" b="1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5FA29E7-3784-1DB3-304F-9DA574FE1A1A}"/>
                  </a:ext>
                </a:extLst>
              </p:cNvPr>
              <p:cNvSpPr/>
              <p:nvPr/>
            </p:nvSpPr>
            <p:spPr>
              <a:xfrm>
                <a:off x="177245" y="3082230"/>
                <a:ext cx="1861457" cy="908957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Supervisor </a:t>
                </a:r>
                <a:r>
                  <a:rPr lang="en-US" sz="1050" kern="1200" dirty="0" err="1">
                    <a:solidFill>
                      <a:prstClr val="white"/>
                    </a:solidFill>
                    <a:latin typeface="Calibri" panose="020F0502020204030204"/>
                  </a:rPr>
                  <a:t>Operasional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113CC83-DA9F-116F-60DF-A76BE21EAC24}"/>
                  </a:ext>
                </a:extLst>
              </p:cNvPr>
              <p:cNvSpPr/>
              <p:nvPr/>
            </p:nvSpPr>
            <p:spPr>
              <a:xfrm>
                <a:off x="2338058" y="3082229"/>
                <a:ext cx="1861457" cy="908957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Finance &amp; Admin Supervisor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0D5ED4C-0017-61CE-9DFD-08FC3F63A329}"/>
                  </a:ext>
                </a:extLst>
              </p:cNvPr>
              <p:cNvSpPr/>
              <p:nvPr/>
            </p:nvSpPr>
            <p:spPr>
              <a:xfrm>
                <a:off x="177244" y="4469367"/>
                <a:ext cx="1861457" cy="908957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 err="1">
                    <a:solidFill>
                      <a:prstClr val="white"/>
                    </a:solidFill>
                    <a:latin typeface="Calibri" panose="020F0502020204030204"/>
                  </a:rPr>
                  <a:t>Verificator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D65573A-4B2A-B4BF-B8B2-4D45EBACEFB7}"/>
                  </a:ext>
                </a:extLst>
              </p:cNvPr>
              <p:cNvSpPr/>
              <p:nvPr/>
            </p:nvSpPr>
            <p:spPr>
              <a:xfrm>
                <a:off x="4498871" y="3082229"/>
                <a:ext cx="1861457" cy="90895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Recondition Staff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A392462-69CE-4C28-9777-9DACE9DEE5A4}"/>
                  </a:ext>
                </a:extLst>
              </p:cNvPr>
              <p:cNvCxnSpPr/>
              <p:nvPr/>
            </p:nvCxnSpPr>
            <p:spPr>
              <a:xfrm>
                <a:off x="1107972" y="4093029"/>
                <a:ext cx="0" cy="234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353E94B-2851-3314-ADF9-8FAD03F2F88D}"/>
                  </a:ext>
                </a:extLst>
              </p:cNvPr>
              <p:cNvCxnSpPr/>
              <p:nvPr/>
            </p:nvCxnSpPr>
            <p:spPr>
              <a:xfrm>
                <a:off x="3268785" y="4093029"/>
                <a:ext cx="0" cy="234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FC0636F-B09D-0478-0256-45D511B30C0C}"/>
                  </a:ext>
                </a:extLst>
              </p:cNvPr>
              <p:cNvSpPr/>
              <p:nvPr/>
            </p:nvSpPr>
            <p:spPr>
              <a:xfrm>
                <a:off x="2338056" y="4469367"/>
                <a:ext cx="1861457" cy="90895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Finance &amp; Admin Staff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7F36AA90-49B3-54FF-24DD-7CAE7EEF6E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8784" y="2772779"/>
                <a:ext cx="2" cy="2534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1332BF4-DEA7-2F88-13B1-E19268391DC4}"/>
                  </a:ext>
                </a:extLst>
              </p:cNvPr>
              <p:cNvCxnSpPr/>
              <p:nvPr/>
            </p:nvCxnSpPr>
            <p:spPr>
              <a:xfrm flipH="1">
                <a:off x="1219200" y="2280199"/>
                <a:ext cx="957943" cy="0"/>
              </a:xfrm>
              <a:prstGeom prst="line">
                <a:avLst/>
              </a:prstGeom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39F0C4BE-4926-8496-75F8-8F96DFA4E811}"/>
                  </a:ext>
                </a:extLst>
              </p:cNvPr>
              <p:cNvCxnSpPr/>
              <p:nvPr/>
            </p:nvCxnSpPr>
            <p:spPr>
              <a:xfrm>
                <a:off x="1213757" y="2280199"/>
                <a:ext cx="0" cy="5692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5717D37-DA44-376F-232B-2F9578224D1A}"/>
                  </a:ext>
                </a:extLst>
              </p:cNvPr>
              <p:cNvCxnSpPr/>
              <p:nvPr/>
            </p:nvCxnSpPr>
            <p:spPr>
              <a:xfrm>
                <a:off x="4310743" y="2280199"/>
                <a:ext cx="957943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899FAE2-E9D5-0E96-EF06-E0C4F5581A53}"/>
                  </a:ext>
                </a:extLst>
              </p:cNvPr>
              <p:cNvCxnSpPr/>
              <p:nvPr/>
            </p:nvCxnSpPr>
            <p:spPr>
              <a:xfrm>
                <a:off x="5274129" y="2280199"/>
                <a:ext cx="0" cy="5692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2DB1B48-7A0D-C066-202D-242A89431CBA}"/>
                </a:ext>
              </a:extLst>
            </p:cNvPr>
            <p:cNvSpPr/>
            <p:nvPr/>
          </p:nvSpPr>
          <p:spPr>
            <a:xfrm>
              <a:off x="177244" y="5721508"/>
              <a:ext cx="1861457" cy="90895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1050" kern="1200" dirty="0">
                  <a:solidFill>
                    <a:prstClr val="black"/>
                  </a:solidFill>
                  <a:latin typeface="Calibri" panose="020F0502020204030204"/>
                </a:rPr>
                <a:t>Appraisal</a:t>
              </a:r>
              <a:endParaRPr lang="en-ID" sz="1050" kern="12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BCDA701-226A-4532-E155-92205A347E14}"/>
                </a:ext>
              </a:extLst>
            </p:cNvPr>
            <p:cNvCxnSpPr/>
            <p:nvPr/>
          </p:nvCxnSpPr>
          <p:spPr>
            <a:xfrm>
              <a:off x="1118857" y="5443640"/>
              <a:ext cx="0" cy="234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37" name="object 6">
            <a:extLst>
              <a:ext uri="{FF2B5EF4-FFF2-40B4-BE49-F238E27FC236}">
                <a16:creationId xmlns:a16="http://schemas.microsoft.com/office/drawing/2014/main" id="{C55FA987-B258-5842-20FF-B092FFD35F44}"/>
              </a:ext>
            </a:extLst>
          </p:cNvPr>
          <p:cNvSpPr txBox="1"/>
          <p:nvPr/>
        </p:nvSpPr>
        <p:spPr>
          <a:xfrm>
            <a:off x="1545880" y="3607180"/>
            <a:ext cx="2779937" cy="12779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243" defTabSz="685800">
              <a:spcBef>
                <a:spcPts val="75"/>
              </a:spcBef>
              <a:buClrTx/>
            </a:pPr>
            <a:r>
              <a:rPr lang="en-US" sz="675" b="1" kern="1200" spc="-38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Terdapat</a:t>
            </a:r>
            <a:r>
              <a:rPr lang="en-US" sz="675" b="1" kern="1200" spc="-38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10 Cabang yang </a:t>
            </a:r>
            <a:r>
              <a:rPr lang="en-US" sz="675" b="1" kern="1200" spc="-38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tersebar</a:t>
            </a:r>
            <a:r>
              <a:rPr lang="en-US" sz="675" b="1" kern="1200" spc="-38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di wilayah US</a:t>
            </a:r>
          </a:p>
          <a:p>
            <a:pPr marL="35243" defTabSz="685800">
              <a:spcBef>
                <a:spcPts val="75"/>
              </a:spcBef>
              <a:buClrTx/>
            </a:pPr>
            <a:endParaRPr lang="en-ID" sz="675" b="1" kern="1200" spc="-38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  <a:p>
            <a:pPr marL="35243" defTabSz="685800">
              <a:spcBef>
                <a:spcPts val="75"/>
              </a:spcBef>
              <a:buClrTx/>
            </a:pPr>
            <a:r>
              <a:rPr sz="675" b="1" kern="1200" spc="-38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Proses </a:t>
            </a:r>
            <a:r>
              <a:rPr sz="675" b="1" kern="1200" spc="-34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Operasional </a:t>
            </a:r>
            <a:r>
              <a:rPr sz="675" b="1" kern="1200" spc="-49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Inspeksi </a:t>
            </a:r>
            <a:r>
              <a:rPr sz="675" b="1" kern="1200" spc="-109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&amp; </a:t>
            </a:r>
            <a:r>
              <a:rPr lang="en-US" sz="675" b="1" kern="1200" spc="-30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Pembelian</a:t>
            </a:r>
            <a:r>
              <a:rPr lang="en-US" sz="675" b="1" kern="1200" spc="-30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Unit </a:t>
            </a:r>
            <a:r>
              <a:rPr lang="en-US" sz="675" b="1" kern="1200" spc="-30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Melalui</a:t>
            </a:r>
            <a:r>
              <a:rPr lang="en-US" sz="675" b="1" kern="1200" spc="-30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</a:t>
            </a:r>
            <a:r>
              <a:rPr lang="en-US" sz="675" b="1" kern="1200" spc="-30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Lelang</a:t>
            </a:r>
            <a:endParaRPr sz="675" kern="1200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  <a:p>
            <a:pPr marL="238125" indent="-229076" defTabSz="685800">
              <a:spcBef>
                <a:spcPts val="769"/>
              </a:spcBef>
              <a:buClrTx/>
              <a:buSzPct val="109090"/>
              <a:buFont typeface="Arial" panose="020B0604020202020204" pitchFamily="34" charset="0"/>
              <a:buChar char="•"/>
              <a:tabLst>
                <a:tab pos="238125" algn="l"/>
                <a:tab pos="238601" algn="l"/>
              </a:tabLst>
            </a:pPr>
            <a:r>
              <a:rPr sz="675" kern="1200" spc="45" dirty="0" err="1">
                <a:solidFill>
                  <a:prstClr val="black"/>
                </a:solidFill>
                <a:ea typeface="+mn-ea"/>
              </a:rPr>
              <a:t>Inspeksi</a:t>
            </a:r>
            <a:r>
              <a:rPr sz="675" kern="1200" spc="-41" dirty="0">
                <a:solidFill>
                  <a:prstClr val="black"/>
                </a:solidFill>
                <a:ea typeface="+mn-ea"/>
              </a:rPr>
              <a:t> </a:t>
            </a:r>
            <a:r>
              <a:rPr sz="675" kern="1200" spc="64" dirty="0" err="1">
                <a:solidFill>
                  <a:prstClr val="black"/>
                </a:solidFill>
                <a:ea typeface="+mn-ea"/>
              </a:rPr>
              <a:t>dilakukan</a:t>
            </a:r>
            <a:r>
              <a:rPr sz="675" kern="1200" spc="4" dirty="0">
                <a:solidFill>
                  <a:prstClr val="black"/>
                </a:solidFill>
                <a:ea typeface="+mn-ea"/>
              </a:rPr>
              <a:t> </a:t>
            </a:r>
            <a:r>
              <a:rPr sz="675" kern="1200" spc="30" dirty="0" err="1">
                <a:solidFill>
                  <a:prstClr val="black"/>
                </a:solidFill>
                <a:ea typeface="+mn-ea"/>
              </a:rPr>
              <a:t>secara</a:t>
            </a:r>
            <a:r>
              <a:rPr sz="675" kern="1200" spc="-38" dirty="0">
                <a:solidFill>
                  <a:prstClr val="black"/>
                </a:solidFill>
                <a:ea typeface="+mn-ea"/>
              </a:rPr>
              <a:t> </a:t>
            </a:r>
            <a:r>
              <a:rPr sz="675" kern="1200" spc="56" dirty="0" err="1">
                <a:solidFill>
                  <a:prstClr val="black"/>
                </a:solidFill>
                <a:ea typeface="+mn-ea"/>
              </a:rPr>
              <a:t>langsung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oleh appraisal</a:t>
            </a:r>
          </a:p>
          <a:p>
            <a:pPr marL="238125" indent="-229076" defTabSz="685800">
              <a:spcBef>
                <a:spcPts val="769"/>
              </a:spcBef>
              <a:buClrTx/>
              <a:buSzPct val="109090"/>
              <a:buFont typeface="Arial" panose="020B0604020202020204" pitchFamily="34" charset="0"/>
              <a:buChar char="•"/>
              <a:tabLst>
                <a:tab pos="238125" algn="l"/>
                <a:tab pos="238601" algn="l"/>
              </a:tabLst>
            </a:pP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Mobil yang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akan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dibeli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diverifikasi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terlebih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dahulu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oleh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verificator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dan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diberikan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estimasi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harga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berdasarkan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data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historis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dengan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approval supervisor &amp; branch manager</a:t>
            </a:r>
          </a:p>
          <a:p>
            <a:pPr marL="238125" indent="-229076" defTabSz="685800">
              <a:spcBef>
                <a:spcPts val="769"/>
              </a:spcBef>
              <a:buClrTx/>
              <a:buSzPct val="109090"/>
              <a:buFont typeface="Arial" panose="020B0604020202020204" pitchFamily="34" charset="0"/>
              <a:buChar char="•"/>
              <a:tabLst>
                <a:tab pos="238125" algn="l"/>
                <a:tab pos="238601" algn="l"/>
              </a:tabLst>
            </a:pP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Pembelian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mobil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melalui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lelang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dilakukan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secara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online</a:t>
            </a:r>
            <a:endParaRPr sz="675" kern="12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A65C9A9-3104-948E-45BD-0F9519131229}"/>
              </a:ext>
            </a:extLst>
          </p:cNvPr>
          <p:cNvSpPr txBox="1"/>
          <p:nvPr/>
        </p:nvSpPr>
        <p:spPr>
          <a:xfrm>
            <a:off x="5113707" y="928339"/>
            <a:ext cx="3526971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After Implementing ML – </a:t>
            </a:r>
            <a:r>
              <a:rPr lang="en-US" sz="1200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Struktur</a:t>
            </a: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Organisasi</a:t>
            </a:r>
            <a:r>
              <a:rPr lang="en-US" sz="12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Dealer</a:t>
            </a:r>
            <a:endParaRPr lang="en-ID" sz="120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E80C0AF1-2F16-8366-57BC-E408159FB212}"/>
              </a:ext>
            </a:extLst>
          </p:cNvPr>
          <p:cNvSpPr/>
          <p:nvPr/>
        </p:nvSpPr>
        <p:spPr>
          <a:xfrm>
            <a:off x="77890" y="4236512"/>
            <a:ext cx="1389433" cy="852369"/>
          </a:xfrm>
          <a:custGeom>
            <a:avLst/>
            <a:gdLst/>
            <a:ahLst/>
            <a:cxnLst/>
            <a:rect l="l" t="t" r="r" b="b"/>
            <a:pathLst>
              <a:path w="4412615" h="862330">
                <a:moveTo>
                  <a:pt x="4268761" y="861898"/>
                </a:moveTo>
                <a:lnTo>
                  <a:pt x="0" y="861898"/>
                </a:lnTo>
                <a:lnTo>
                  <a:pt x="19" y="143652"/>
                </a:lnTo>
                <a:lnTo>
                  <a:pt x="7343" y="98246"/>
                </a:lnTo>
                <a:lnTo>
                  <a:pt x="27736" y="58812"/>
                </a:lnTo>
                <a:lnTo>
                  <a:pt x="58832" y="27716"/>
                </a:lnTo>
                <a:lnTo>
                  <a:pt x="98266" y="7323"/>
                </a:lnTo>
                <a:lnTo>
                  <a:pt x="143672" y="0"/>
                </a:lnTo>
                <a:lnTo>
                  <a:pt x="4412436" y="4"/>
                </a:lnTo>
                <a:lnTo>
                  <a:pt x="4412411" y="718246"/>
                </a:lnTo>
                <a:lnTo>
                  <a:pt x="4405086" y="763651"/>
                </a:lnTo>
                <a:lnTo>
                  <a:pt x="4384692" y="803085"/>
                </a:lnTo>
                <a:lnTo>
                  <a:pt x="4353594" y="834181"/>
                </a:lnTo>
                <a:lnTo>
                  <a:pt x="4314161" y="854574"/>
                </a:lnTo>
                <a:lnTo>
                  <a:pt x="4268761" y="861898"/>
                </a:lnTo>
                <a:close/>
              </a:path>
            </a:pathLst>
          </a:cu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/>
          <a:lstStyle/>
          <a:p>
            <a:pPr defTabSz="685800">
              <a:buClrTx/>
            </a:pPr>
            <a:r>
              <a:rPr lang="en-US" sz="675" b="1" kern="1200" dirty="0">
                <a:solidFill>
                  <a:prstClr val="black"/>
                </a:solidFill>
                <a:latin typeface="Calibri" panose="020F0502020204030204"/>
              </a:rPr>
              <a:t>Cabang </a:t>
            </a:r>
            <a:r>
              <a:rPr lang="en-US" sz="675" b="1" kern="1200" dirty="0" err="1">
                <a:solidFill>
                  <a:prstClr val="black"/>
                </a:solidFill>
                <a:latin typeface="Calibri" panose="020F0502020204030204"/>
              </a:rPr>
              <a:t>terdiri</a:t>
            </a:r>
            <a:r>
              <a:rPr lang="en-US" sz="675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675" b="1" kern="1200" dirty="0" err="1">
                <a:solidFill>
                  <a:prstClr val="black"/>
                </a:solidFill>
                <a:latin typeface="Calibri" panose="020F0502020204030204"/>
              </a:rPr>
              <a:t>dari</a:t>
            </a:r>
            <a:r>
              <a:rPr lang="en-US" sz="675" b="1" kern="1200" dirty="0">
                <a:solidFill>
                  <a:prstClr val="black"/>
                </a:solidFill>
                <a:latin typeface="Calibri" panose="020F0502020204030204"/>
              </a:rPr>
              <a:t>: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1 orang Branch Manager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1 orang Supervisor 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</a:rPr>
              <a:t>Operasional</a:t>
            </a:r>
            <a:endParaRPr lang="en-US" sz="675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1 orang Finance &amp; Admin Supervisor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3 orang </a:t>
            </a:r>
            <a:r>
              <a:rPr lang="en-US" sz="675" kern="1200" dirty="0" err="1">
                <a:solidFill>
                  <a:prstClr val="black"/>
                </a:solidFill>
                <a:latin typeface="Calibri" panose="020F0502020204030204"/>
              </a:rPr>
              <a:t>Verificator</a:t>
            </a:r>
            <a:endParaRPr lang="en-US" sz="675" kern="12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8 orang Appraisal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3 orang Finance &amp; Admin Staff</a:t>
            </a:r>
          </a:p>
          <a:p>
            <a:pPr defTabSz="685800">
              <a:buClrTx/>
            </a:pPr>
            <a:r>
              <a:rPr lang="en-US" sz="675" kern="1200" dirty="0">
                <a:solidFill>
                  <a:prstClr val="black"/>
                </a:solidFill>
                <a:latin typeface="Calibri" panose="020F0502020204030204"/>
              </a:rPr>
              <a:t>4 orang Recondition Staff</a:t>
            </a:r>
            <a:endParaRPr sz="675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F1574A-32CD-A469-D414-DE74238E3D69}"/>
              </a:ext>
            </a:extLst>
          </p:cNvPr>
          <p:cNvCxnSpPr>
            <a:cxnSpLocks/>
          </p:cNvCxnSpPr>
          <p:nvPr/>
        </p:nvCxnSpPr>
        <p:spPr>
          <a:xfrm>
            <a:off x="4416878" y="967468"/>
            <a:ext cx="0" cy="1003119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2" name="object 6">
            <a:extLst>
              <a:ext uri="{FF2B5EF4-FFF2-40B4-BE49-F238E27FC236}">
                <a16:creationId xmlns:a16="http://schemas.microsoft.com/office/drawing/2014/main" id="{0E0E3F9A-BE3B-C224-45DD-EC58912C0B52}"/>
              </a:ext>
            </a:extLst>
          </p:cNvPr>
          <p:cNvSpPr txBox="1"/>
          <p:nvPr/>
        </p:nvSpPr>
        <p:spPr>
          <a:xfrm>
            <a:off x="6356887" y="3545175"/>
            <a:ext cx="2779937" cy="127791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5243" defTabSz="685800">
              <a:spcBef>
                <a:spcPts val="75"/>
              </a:spcBef>
              <a:buClrTx/>
            </a:pPr>
            <a:r>
              <a:rPr lang="en-US" sz="675" b="1" kern="1200" spc="-38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Terdapat</a:t>
            </a:r>
            <a:r>
              <a:rPr lang="en-US" sz="675" b="1" kern="1200" spc="-38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10 Cabang yang </a:t>
            </a:r>
            <a:r>
              <a:rPr lang="en-US" sz="675" b="1" kern="1200" spc="-38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tersebar</a:t>
            </a:r>
            <a:r>
              <a:rPr lang="en-US" sz="675" b="1" kern="1200" spc="-38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di wilayah US</a:t>
            </a:r>
          </a:p>
          <a:p>
            <a:pPr marL="35243" defTabSz="685800">
              <a:spcBef>
                <a:spcPts val="75"/>
              </a:spcBef>
              <a:buClrTx/>
            </a:pPr>
            <a:endParaRPr lang="en-ID" sz="675" b="1" kern="1200" spc="-38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  <a:p>
            <a:pPr marL="35243" defTabSz="685800">
              <a:spcBef>
                <a:spcPts val="75"/>
              </a:spcBef>
              <a:buClrTx/>
            </a:pPr>
            <a:r>
              <a:rPr sz="675" b="1" kern="1200" spc="-38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Proses </a:t>
            </a:r>
            <a:r>
              <a:rPr sz="675" b="1" kern="1200" spc="-34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Operasional </a:t>
            </a:r>
            <a:r>
              <a:rPr sz="675" b="1" kern="1200" spc="-49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Inspeksi </a:t>
            </a:r>
            <a:r>
              <a:rPr sz="675" b="1" kern="1200" spc="-109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&amp; </a:t>
            </a:r>
            <a:r>
              <a:rPr lang="en-US" sz="675" b="1" kern="1200" spc="-30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Pembelian</a:t>
            </a:r>
            <a:r>
              <a:rPr lang="en-US" sz="675" b="1" kern="1200" spc="-30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Unit </a:t>
            </a:r>
            <a:r>
              <a:rPr lang="en-US" sz="675" b="1" kern="1200" spc="-30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Melalui</a:t>
            </a:r>
            <a:r>
              <a:rPr lang="en-US" sz="675" b="1" kern="1200" spc="-30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 </a:t>
            </a:r>
            <a:r>
              <a:rPr lang="en-US" sz="675" b="1" kern="1200" spc="-30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Lelang</a:t>
            </a:r>
            <a:endParaRPr sz="675" kern="1200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  <a:p>
            <a:pPr marL="238125" indent="-229076" defTabSz="685800">
              <a:spcBef>
                <a:spcPts val="769"/>
              </a:spcBef>
              <a:buClrTx/>
              <a:buSzPct val="109090"/>
              <a:buFont typeface="Arial" panose="020B0604020202020204" pitchFamily="34" charset="0"/>
              <a:buChar char="•"/>
              <a:tabLst>
                <a:tab pos="238125" algn="l"/>
                <a:tab pos="238601" algn="l"/>
              </a:tabLst>
            </a:pP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Pembelian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sudah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ditentukan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terlebih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dahulu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unit yang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akan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dibeli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sesuai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target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dengan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scenario yang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ditentukan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 oleh model machine learning (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harga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,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tipe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,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kondisi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, </a:t>
            </a:r>
            <a:r>
              <a:rPr lang="en-US" sz="675" kern="1200" spc="45" dirty="0" err="1">
                <a:solidFill>
                  <a:prstClr val="black"/>
                </a:solidFill>
                <a:ea typeface="+mn-ea"/>
              </a:rPr>
              <a:t>dll</a:t>
            </a:r>
            <a:r>
              <a:rPr lang="en-US" sz="675" kern="1200" spc="45" dirty="0">
                <a:solidFill>
                  <a:prstClr val="black"/>
                </a:solidFill>
                <a:ea typeface="+mn-ea"/>
              </a:rPr>
              <a:t>)</a:t>
            </a:r>
            <a:endParaRPr lang="en-US" sz="675" kern="1200" spc="56" dirty="0">
              <a:solidFill>
                <a:prstClr val="black"/>
              </a:solidFill>
              <a:ea typeface="+mn-ea"/>
            </a:endParaRPr>
          </a:p>
          <a:p>
            <a:pPr marL="238125" indent="-229076" defTabSz="685800">
              <a:spcBef>
                <a:spcPts val="769"/>
              </a:spcBef>
              <a:buClrTx/>
              <a:buSzPct val="109090"/>
              <a:buFont typeface="Arial" panose="020B0604020202020204" pitchFamily="34" charset="0"/>
              <a:buChar char="•"/>
              <a:tabLst>
                <a:tab pos="238125" algn="l"/>
                <a:tab pos="238601" algn="l"/>
              </a:tabLst>
            </a:pP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Mobil yang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akan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dibeli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diverifikasi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oleh verificatory </a:t>
            </a:r>
            <a:r>
              <a:rPr lang="en-US" sz="675" kern="1200" spc="56" dirty="0" err="1">
                <a:solidFill>
                  <a:prstClr val="black"/>
                </a:solidFill>
                <a:ea typeface="+mn-ea"/>
              </a:rPr>
              <a:t>kesesuaiannya</a:t>
            </a:r>
            <a:r>
              <a:rPr lang="en-US" sz="675" kern="1200" spc="56" dirty="0">
                <a:solidFill>
                  <a:prstClr val="black"/>
                </a:solidFill>
                <a:ea typeface="+mn-ea"/>
              </a:rPr>
              <a:t> </a:t>
            </a:r>
          </a:p>
          <a:p>
            <a:pPr marL="238125" indent="-229076" defTabSz="685800">
              <a:spcBef>
                <a:spcPts val="769"/>
              </a:spcBef>
              <a:buClrTx/>
              <a:buSzPct val="109090"/>
              <a:buFont typeface="Arial" panose="020B0604020202020204" pitchFamily="34" charset="0"/>
              <a:buChar char="•"/>
              <a:tabLst>
                <a:tab pos="238125" algn="l"/>
                <a:tab pos="238601" algn="l"/>
              </a:tabLst>
            </a:pP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Pembelian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mobil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melalui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lelang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dilakukan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</a:t>
            </a:r>
            <a:r>
              <a:rPr lang="en-US" sz="675" kern="1200" spc="49" dirty="0" err="1">
                <a:solidFill>
                  <a:prstClr val="black"/>
                </a:solidFill>
                <a:ea typeface="+mn-ea"/>
              </a:rPr>
              <a:t>secara</a:t>
            </a:r>
            <a:r>
              <a:rPr lang="en-US" sz="675" kern="1200" spc="49" dirty="0">
                <a:solidFill>
                  <a:prstClr val="black"/>
                </a:solidFill>
                <a:ea typeface="+mn-ea"/>
              </a:rPr>
              <a:t> online</a:t>
            </a:r>
            <a:endParaRPr sz="675" kern="1200" dirty="0">
              <a:solidFill>
                <a:prstClr val="black"/>
              </a:solidFill>
              <a:ea typeface="+mn-ea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959E292-1408-8F5F-115C-4F8A7E04AE81}"/>
              </a:ext>
            </a:extLst>
          </p:cNvPr>
          <p:cNvCxnSpPr>
            <a:cxnSpLocks/>
          </p:cNvCxnSpPr>
          <p:nvPr/>
        </p:nvCxnSpPr>
        <p:spPr>
          <a:xfrm>
            <a:off x="4416878" y="2954262"/>
            <a:ext cx="0" cy="1905184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E6430919-8D17-1162-B75F-D0FA43501438}"/>
              </a:ext>
            </a:extLst>
          </p:cNvPr>
          <p:cNvSpPr/>
          <p:nvPr/>
        </p:nvSpPr>
        <p:spPr>
          <a:xfrm>
            <a:off x="4131365" y="2205991"/>
            <a:ext cx="653141" cy="40533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D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EF29C7-F0AB-9969-8CE9-B3DC52F25421}"/>
              </a:ext>
            </a:extLst>
          </p:cNvPr>
          <p:cNvGrpSpPr/>
          <p:nvPr/>
        </p:nvGrpSpPr>
        <p:grpSpPr>
          <a:xfrm>
            <a:off x="4998518" y="1243559"/>
            <a:ext cx="3789680" cy="2577453"/>
            <a:chOff x="6978181" y="1710698"/>
            <a:chExt cx="5052906" cy="343660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C467EF0-F7B8-CF7D-C695-8651D29E96C4}"/>
                </a:ext>
              </a:extLst>
            </p:cNvPr>
            <p:cNvGrpSpPr/>
            <p:nvPr/>
          </p:nvGrpSpPr>
          <p:grpSpPr>
            <a:xfrm>
              <a:off x="7021288" y="1710698"/>
              <a:ext cx="5009799" cy="2565833"/>
              <a:chOff x="177244" y="1825721"/>
              <a:chExt cx="6183084" cy="355260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CC5E3D9-7691-2C73-E1CF-FD82780F2B6E}"/>
                  </a:ext>
                </a:extLst>
              </p:cNvPr>
              <p:cNvSpPr/>
              <p:nvPr/>
            </p:nvSpPr>
            <p:spPr>
              <a:xfrm>
                <a:off x="2338057" y="1825721"/>
                <a:ext cx="1861457" cy="908957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b="1" kern="1200" dirty="0">
                    <a:solidFill>
                      <a:prstClr val="white"/>
                    </a:solidFill>
                    <a:latin typeface="Calibri" panose="020F0502020204030204"/>
                  </a:rPr>
                  <a:t>Branch manager</a:t>
                </a:r>
                <a:endParaRPr lang="en-ID" sz="1050" b="1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04DB944-AAB4-AA00-8F54-2D68B8ABEB70}"/>
                  </a:ext>
                </a:extLst>
              </p:cNvPr>
              <p:cNvSpPr/>
              <p:nvPr/>
            </p:nvSpPr>
            <p:spPr>
              <a:xfrm>
                <a:off x="177245" y="3082230"/>
                <a:ext cx="1861457" cy="908957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Supervisor </a:t>
                </a:r>
                <a:r>
                  <a:rPr lang="en-US" sz="1050" kern="1200" dirty="0" err="1">
                    <a:solidFill>
                      <a:prstClr val="white"/>
                    </a:solidFill>
                    <a:latin typeface="Calibri" panose="020F0502020204030204"/>
                  </a:rPr>
                  <a:t>Operasional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E22D34F-F239-B938-D241-5F4C27721B72}"/>
                  </a:ext>
                </a:extLst>
              </p:cNvPr>
              <p:cNvSpPr/>
              <p:nvPr/>
            </p:nvSpPr>
            <p:spPr>
              <a:xfrm>
                <a:off x="2338058" y="3082229"/>
                <a:ext cx="1861457" cy="908957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Finance &amp; Admin Supervisor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570907B-DDD6-11CE-20B1-A86B0E4411E9}"/>
                  </a:ext>
                </a:extLst>
              </p:cNvPr>
              <p:cNvSpPr/>
              <p:nvPr/>
            </p:nvSpPr>
            <p:spPr>
              <a:xfrm>
                <a:off x="177244" y="4469367"/>
                <a:ext cx="1861457" cy="90895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 err="1">
                    <a:solidFill>
                      <a:prstClr val="black"/>
                    </a:solidFill>
                    <a:latin typeface="Calibri" panose="020F0502020204030204"/>
                  </a:rPr>
                  <a:t>Verificator</a:t>
                </a:r>
                <a:endParaRPr lang="en-ID" sz="10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A3CF82A-FB31-1307-0099-4EF4CD74E338}"/>
                  </a:ext>
                </a:extLst>
              </p:cNvPr>
              <p:cNvSpPr/>
              <p:nvPr/>
            </p:nvSpPr>
            <p:spPr>
              <a:xfrm>
                <a:off x="4498871" y="3082229"/>
                <a:ext cx="1861457" cy="90895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Recondition Staff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9481E49-A3F8-DD62-EF03-6B1F64D484B1}"/>
                  </a:ext>
                </a:extLst>
              </p:cNvPr>
              <p:cNvCxnSpPr/>
              <p:nvPr/>
            </p:nvCxnSpPr>
            <p:spPr>
              <a:xfrm>
                <a:off x="1107972" y="4093029"/>
                <a:ext cx="0" cy="234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985C4EC-9BC4-DEEB-1F27-AE50EF8549AF}"/>
                  </a:ext>
                </a:extLst>
              </p:cNvPr>
              <p:cNvCxnSpPr/>
              <p:nvPr/>
            </p:nvCxnSpPr>
            <p:spPr>
              <a:xfrm>
                <a:off x="3268785" y="4093029"/>
                <a:ext cx="0" cy="2340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762843D-8A17-C4D2-EBF8-65C53E793B67}"/>
                  </a:ext>
                </a:extLst>
              </p:cNvPr>
              <p:cNvSpPr/>
              <p:nvPr/>
            </p:nvSpPr>
            <p:spPr>
              <a:xfrm>
                <a:off x="2338056" y="4469367"/>
                <a:ext cx="1861457" cy="90895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050" kern="1200" dirty="0">
                    <a:solidFill>
                      <a:prstClr val="white"/>
                    </a:solidFill>
                    <a:latin typeface="Calibri" panose="020F0502020204030204"/>
                  </a:rPr>
                  <a:t>Finance &amp; Admin Staff</a:t>
                </a:r>
                <a:endParaRPr lang="en-ID" sz="10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8DFA071-9A4E-CB37-08E4-AE47697C94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68784" y="2772779"/>
                <a:ext cx="2" cy="2534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6257A7E-EDA0-9F85-45CB-26FC735A2CC2}"/>
                  </a:ext>
                </a:extLst>
              </p:cNvPr>
              <p:cNvCxnSpPr/>
              <p:nvPr/>
            </p:nvCxnSpPr>
            <p:spPr>
              <a:xfrm flipH="1">
                <a:off x="1219200" y="2280199"/>
                <a:ext cx="957943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40BC046-4A49-E9C0-0086-C53AF79E81FD}"/>
                  </a:ext>
                </a:extLst>
              </p:cNvPr>
              <p:cNvCxnSpPr/>
              <p:nvPr/>
            </p:nvCxnSpPr>
            <p:spPr>
              <a:xfrm>
                <a:off x="1213757" y="2280199"/>
                <a:ext cx="0" cy="5692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9A3757C-342F-FF46-926B-021FE35698DA}"/>
                  </a:ext>
                </a:extLst>
              </p:cNvPr>
              <p:cNvCxnSpPr/>
              <p:nvPr/>
            </p:nvCxnSpPr>
            <p:spPr>
              <a:xfrm>
                <a:off x="4310743" y="2280199"/>
                <a:ext cx="957943" cy="0"/>
              </a:xfrm>
              <a:prstGeom prst="line">
                <a:avLst/>
              </a:prstGeom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31DFDEA3-FE70-65B1-3FA1-5B9B5B55D178}"/>
                  </a:ext>
                </a:extLst>
              </p:cNvPr>
              <p:cNvCxnSpPr/>
              <p:nvPr/>
            </p:nvCxnSpPr>
            <p:spPr>
              <a:xfrm>
                <a:off x="5274129" y="2280199"/>
                <a:ext cx="0" cy="5692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BDF37A0-F3C6-8554-A54A-31F1042C9D96}"/>
                </a:ext>
              </a:extLst>
            </p:cNvPr>
            <p:cNvSpPr/>
            <p:nvPr/>
          </p:nvSpPr>
          <p:spPr>
            <a:xfrm>
              <a:off x="6978181" y="4490817"/>
              <a:ext cx="1508232" cy="656485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r>
                <a:rPr lang="en-US" sz="1050" kern="1200" dirty="0">
                  <a:solidFill>
                    <a:srgbClr val="70AD47"/>
                  </a:solidFill>
                  <a:latin typeface="Calibri" panose="020F0502020204030204"/>
                </a:rPr>
                <a:t>Appraisal</a:t>
              </a:r>
              <a:endParaRPr lang="en-ID" sz="1050" kern="1200" dirty="0">
                <a:solidFill>
                  <a:srgbClr val="70AD47"/>
                </a:solidFill>
                <a:latin typeface="Calibri" panose="020F0502020204030204"/>
              </a:endParaRPr>
            </a:p>
          </p:txBody>
        </p:sp>
      </p:grpSp>
      <p:sp>
        <p:nvSpPr>
          <p:cNvPr id="70" name="Multiplication Sign 69">
            <a:extLst>
              <a:ext uri="{FF2B5EF4-FFF2-40B4-BE49-F238E27FC236}">
                <a16:creationId xmlns:a16="http://schemas.microsoft.com/office/drawing/2014/main" id="{243C32D4-DA6A-9C10-EDA5-8DD457AA7142}"/>
              </a:ext>
            </a:extLst>
          </p:cNvPr>
          <p:cNvSpPr/>
          <p:nvPr/>
        </p:nvSpPr>
        <p:spPr>
          <a:xfrm>
            <a:off x="5030849" y="3380703"/>
            <a:ext cx="1098844" cy="440309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D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58677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891288" y="110225"/>
            <a:ext cx="3295100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b="1" spc="-25" dirty="0"/>
              <a:t>Leadtime Purchase</a:t>
            </a:r>
            <a:endParaRPr b="1" spc="-5" dirty="0"/>
          </a:p>
        </p:txBody>
      </p:sp>
      <p:sp>
        <p:nvSpPr>
          <p:cNvPr id="32" name="object 32"/>
          <p:cNvSpPr txBox="1"/>
          <p:nvPr/>
        </p:nvSpPr>
        <p:spPr>
          <a:xfrm>
            <a:off x="5194890" y="4090221"/>
            <a:ext cx="2170506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685800">
              <a:spcBef>
                <a:spcPts val="100"/>
              </a:spcBef>
              <a:buClrTx/>
            </a:pPr>
            <a:r>
              <a:rPr lang="en-US" sz="20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Cost Efficiency</a:t>
            </a:r>
            <a:r>
              <a:rPr sz="2000" b="1" kern="1200" spc="-1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:</a:t>
            </a:r>
            <a:endParaRPr sz="20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33EE3BB-41F5-64DD-101B-E6481D093CE0}"/>
              </a:ext>
            </a:extLst>
          </p:cNvPr>
          <p:cNvGrpSpPr/>
          <p:nvPr/>
        </p:nvGrpSpPr>
        <p:grpSpPr>
          <a:xfrm>
            <a:off x="279741" y="678133"/>
            <a:ext cx="8596630" cy="1494155"/>
            <a:chOff x="365306" y="1200698"/>
            <a:chExt cx="11462173" cy="1992207"/>
          </a:xfrm>
        </p:grpSpPr>
        <p:grpSp>
          <p:nvGrpSpPr>
            <p:cNvPr id="16" name="object 16"/>
            <p:cNvGrpSpPr/>
            <p:nvPr/>
          </p:nvGrpSpPr>
          <p:grpSpPr>
            <a:xfrm>
              <a:off x="365306" y="1200698"/>
              <a:ext cx="11462173" cy="1992207"/>
              <a:chOff x="273979" y="900523"/>
              <a:chExt cx="8596630" cy="1494155"/>
            </a:xfrm>
          </p:grpSpPr>
          <p:sp>
            <p:nvSpPr>
              <p:cNvPr id="17" name="object 17"/>
              <p:cNvSpPr/>
              <p:nvPr/>
            </p:nvSpPr>
            <p:spPr>
              <a:xfrm>
                <a:off x="273979" y="900523"/>
                <a:ext cx="8596032" cy="1493697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331159" y="938623"/>
                <a:ext cx="8481695" cy="1379855"/>
              </a:xfrm>
              <a:custGeom>
                <a:avLst/>
                <a:gdLst/>
                <a:ahLst/>
                <a:cxnLst/>
                <a:rect l="l" t="t" r="r" b="b"/>
                <a:pathLst>
                  <a:path w="8481695" h="1379855">
                    <a:moveTo>
                      <a:pt x="8251723" y="1379397"/>
                    </a:moveTo>
                    <a:lnTo>
                      <a:pt x="0" y="1379397"/>
                    </a:lnTo>
                    <a:lnTo>
                      <a:pt x="39" y="229904"/>
                    </a:lnTo>
                    <a:lnTo>
                      <a:pt x="4710" y="183570"/>
                    </a:lnTo>
                    <a:lnTo>
                      <a:pt x="18107" y="140415"/>
                    </a:lnTo>
                    <a:lnTo>
                      <a:pt x="39304" y="101362"/>
                    </a:lnTo>
                    <a:lnTo>
                      <a:pt x="67377" y="67337"/>
                    </a:lnTo>
                    <a:lnTo>
                      <a:pt x="101402" y="39264"/>
                    </a:lnTo>
                    <a:lnTo>
                      <a:pt x="140455" y="18067"/>
                    </a:lnTo>
                    <a:lnTo>
                      <a:pt x="183610" y="4670"/>
                    </a:lnTo>
                    <a:lnTo>
                      <a:pt x="229944" y="0"/>
                    </a:lnTo>
                    <a:lnTo>
                      <a:pt x="8481648" y="0"/>
                    </a:lnTo>
                    <a:lnTo>
                      <a:pt x="8481623" y="1149492"/>
                    </a:lnTo>
                    <a:lnTo>
                      <a:pt x="8476952" y="1195826"/>
                    </a:lnTo>
                    <a:lnTo>
                      <a:pt x="8463557" y="1238981"/>
                    </a:lnTo>
                    <a:lnTo>
                      <a:pt x="8442361" y="1278034"/>
                    </a:lnTo>
                    <a:lnTo>
                      <a:pt x="8414288" y="1312059"/>
                    </a:lnTo>
                    <a:lnTo>
                      <a:pt x="8380264" y="1340133"/>
                    </a:lnTo>
                    <a:lnTo>
                      <a:pt x="8341212" y="1361330"/>
                    </a:lnTo>
                    <a:lnTo>
                      <a:pt x="8298057" y="1374726"/>
                    </a:lnTo>
                    <a:lnTo>
                      <a:pt x="8251723" y="1379397"/>
                    </a:lnTo>
                    <a:close/>
                  </a:path>
                </a:pathLst>
              </a:custGeom>
              <a:solidFill>
                <a:srgbClr val="DFF7EB"/>
              </a:solid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3721792" y="1179147"/>
                <a:ext cx="1700530" cy="725170"/>
              </a:xfrm>
              <a:custGeom>
                <a:avLst/>
                <a:gdLst/>
                <a:ahLst/>
                <a:cxnLst/>
                <a:rect l="l" t="t" r="r" b="b"/>
                <a:pathLst>
                  <a:path w="1700529" h="725169">
                    <a:moveTo>
                      <a:pt x="1579546" y="725098"/>
                    </a:moveTo>
                    <a:lnTo>
                      <a:pt x="120849" y="725098"/>
                    </a:lnTo>
                    <a:lnTo>
                      <a:pt x="73806" y="715601"/>
                    </a:lnTo>
                    <a:lnTo>
                      <a:pt x="35393" y="689701"/>
                    </a:lnTo>
                    <a:lnTo>
                      <a:pt x="9496" y="651287"/>
                    </a:lnTo>
                    <a:lnTo>
                      <a:pt x="0" y="604246"/>
                    </a:lnTo>
                    <a:lnTo>
                      <a:pt x="0" y="120852"/>
                    </a:lnTo>
                    <a:lnTo>
                      <a:pt x="9496" y="73811"/>
                    </a:lnTo>
                    <a:lnTo>
                      <a:pt x="35393" y="35396"/>
                    </a:lnTo>
                    <a:lnTo>
                      <a:pt x="73806" y="9497"/>
                    </a:lnTo>
                    <a:lnTo>
                      <a:pt x="120849" y="0"/>
                    </a:lnTo>
                    <a:lnTo>
                      <a:pt x="1579546" y="0"/>
                    </a:lnTo>
                    <a:lnTo>
                      <a:pt x="1625796" y="9199"/>
                    </a:lnTo>
                    <a:lnTo>
                      <a:pt x="1664996" y="35397"/>
                    </a:lnTo>
                    <a:lnTo>
                      <a:pt x="1691199" y="74603"/>
                    </a:lnTo>
                    <a:lnTo>
                      <a:pt x="1700396" y="120852"/>
                    </a:lnTo>
                    <a:lnTo>
                      <a:pt x="1700396" y="604246"/>
                    </a:lnTo>
                    <a:lnTo>
                      <a:pt x="1690900" y="651287"/>
                    </a:lnTo>
                    <a:lnTo>
                      <a:pt x="1665002" y="689701"/>
                    </a:lnTo>
                    <a:lnTo>
                      <a:pt x="1626589" y="715601"/>
                    </a:lnTo>
                    <a:lnTo>
                      <a:pt x="1579546" y="725098"/>
                    </a:lnTo>
                    <a:close/>
                  </a:path>
                </a:pathLst>
              </a:custGeom>
              <a:solidFill>
                <a:srgbClr val="011538"/>
              </a:solid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object 21"/>
            <p:cNvSpPr txBox="1"/>
            <p:nvPr/>
          </p:nvSpPr>
          <p:spPr>
            <a:xfrm>
              <a:off x="3654193" y="1827329"/>
              <a:ext cx="1138767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  <a:tabLst>
                  <a:tab pos="840719" algn="l"/>
                </a:tabLst>
              </a:pPr>
              <a:r>
                <a:rPr sz="1200" u="sng" kern="1200" dirty="0">
                  <a:solidFill>
                    <a:srgbClr val="DFF7EB"/>
                  </a:solidFill>
                  <a:uFill>
                    <a:solidFill>
                      <a:srgbClr val="011538"/>
                    </a:solidFill>
                  </a:uFill>
                  <a:latin typeface="Times New Roman"/>
                  <a:ea typeface="+mn-ea"/>
                  <a:cs typeface="Times New Roman"/>
                </a:rPr>
                <a:t> 	</a:t>
              </a:r>
              <a:endParaRPr sz="1200" kern="1200">
                <a:solidFill>
                  <a:prstClr val="black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5374647" y="1586030"/>
              <a:ext cx="1441027" cy="899392"/>
            </a:xfrm>
            <a:prstGeom prst="rect">
              <a:avLst/>
            </a:prstGeom>
          </p:spPr>
          <p:txBody>
            <a:bodyPr vert="horz" wrap="square" lIns="0" tIns="20320" rIns="0" bIns="0" rtlCol="0">
              <a:spAutoFit/>
            </a:bodyPr>
            <a:lstStyle/>
            <a:p>
              <a:pPr marL="12065" marR="5080" algn="ctr" defTabSz="685800">
                <a:lnSpc>
                  <a:spcPts val="1420"/>
                </a:lnSpc>
                <a:spcBef>
                  <a:spcPts val="160"/>
                </a:spcBef>
                <a:buClrTx/>
              </a:pPr>
              <a:r>
                <a:rPr sz="1200" b="1" kern="1200" spc="-10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Increased</a:t>
              </a:r>
              <a:r>
                <a:rPr sz="1200" b="1" kern="1200" spc="-100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sz="1200" b="1" kern="1200" spc="-5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Time  </a:t>
              </a:r>
              <a:r>
                <a:rPr sz="1200" b="1" kern="1200" spc="-10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Effectiveness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  <a:p>
              <a:pPr marL="1270" algn="ctr" defTabSz="685800">
                <a:lnSpc>
                  <a:spcPts val="2315"/>
                </a:lnSpc>
                <a:buClrTx/>
              </a:pPr>
              <a:r>
                <a:rPr sz="2000" b="1" kern="1200" spc="-10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4x</a:t>
              </a:r>
              <a:endParaRPr sz="20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7371084" y="1827329"/>
              <a:ext cx="1138767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  <a:tabLst>
                  <a:tab pos="840719" algn="l"/>
                </a:tabLst>
              </a:pPr>
              <a:r>
                <a:rPr sz="1200" u="sng" kern="1200" dirty="0">
                  <a:solidFill>
                    <a:srgbClr val="DFF7EB"/>
                  </a:solidFill>
                  <a:uFill>
                    <a:solidFill>
                      <a:srgbClr val="011538"/>
                    </a:solidFill>
                  </a:uFill>
                  <a:latin typeface="Times New Roman"/>
                  <a:ea typeface="+mn-ea"/>
                  <a:cs typeface="Times New Roman"/>
                </a:rPr>
                <a:t> 	</a:t>
              </a:r>
              <a:endParaRPr sz="1200" kern="1200">
                <a:solidFill>
                  <a:prstClr val="black"/>
                </a:solidFill>
                <a:latin typeface="Times New Roman"/>
                <a:ea typeface="+mn-ea"/>
                <a:cs typeface="Times New Roman"/>
              </a:endParaRPr>
            </a:p>
          </p:txBody>
        </p:sp>
        <p:grpSp>
          <p:nvGrpSpPr>
            <p:cNvPr id="24" name="object 24"/>
            <p:cNvGrpSpPr/>
            <p:nvPr/>
          </p:nvGrpSpPr>
          <p:grpSpPr>
            <a:xfrm>
              <a:off x="2379095" y="1441530"/>
              <a:ext cx="7434580" cy="1059180"/>
              <a:chOff x="1784321" y="1081147"/>
              <a:chExt cx="5575935" cy="794385"/>
            </a:xfrm>
          </p:grpSpPr>
          <p:sp>
            <p:nvSpPr>
              <p:cNvPr id="25" name="object 25"/>
              <p:cNvSpPr/>
              <p:nvPr/>
            </p:nvSpPr>
            <p:spPr>
              <a:xfrm>
                <a:off x="3545792" y="1525964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24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011538"/>
              </a:solid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3545792" y="1525964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24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011538"/>
                </a:solidFill>
              </a:ln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333462" y="1525964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0" y="0"/>
                    </a:lnTo>
                    <a:lnTo>
                      <a:pt x="43249" y="15732"/>
                    </a:lnTo>
                    <a:lnTo>
                      <a:pt x="0" y="31464"/>
                    </a:lnTo>
                    <a:close/>
                  </a:path>
                </a:pathLst>
              </a:custGeom>
              <a:solidFill>
                <a:srgbClr val="011538"/>
              </a:solid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6333462" y="1525964"/>
                <a:ext cx="4381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3814" h="31750">
                    <a:moveTo>
                      <a:pt x="0" y="31464"/>
                    </a:moveTo>
                    <a:lnTo>
                      <a:pt x="43249" y="15732"/>
                    </a:lnTo>
                    <a:lnTo>
                      <a:pt x="0" y="0"/>
                    </a:lnTo>
                    <a:lnTo>
                      <a:pt x="0" y="31464"/>
                    </a:lnTo>
                    <a:close/>
                  </a:path>
                </a:pathLst>
              </a:custGeom>
              <a:ln w="9524">
                <a:solidFill>
                  <a:srgbClr val="011538"/>
                </a:solidFill>
              </a:ln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1784321" y="1149910"/>
                <a:ext cx="725023" cy="72502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6634611" y="1081147"/>
                <a:ext cx="725023" cy="72502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4" name="object 34"/>
            <p:cNvSpPr txBox="1"/>
            <p:nvPr/>
          </p:nvSpPr>
          <p:spPr>
            <a:xfrm>
              <a:off x="2445278" y="2566556"/>
              <a:ext cx="966697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60</a:t>
              </a:r>
              <a:r>
                <a:rPr sz="1200" b="1" kern="1200" spc="-6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Menit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8937788" y="2498245"/>
              <a:ext cx="808933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lang="en-US" sz="1200" b="1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15</a:t>
              </a:r>
              <a:r>
                <a:rPr sz="1200" b="1" kern="1200" spc="-6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Menit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947AEA-5217-304C-2D50-494BAE3EF9BC}"/>
              </a:ext>
            </a:extLst>
          </p:cNvPr>
          <p:cNvGrpSpPr/>
          <p:nvPr/>
        </p:nvGrpSpPr>
        <p:grpSpPr>
          <a:xfrm>
            <a:off x="64983" y="2159656"/>
            <a:ext cx="4084954" cy="1586679"/>
            <a:chOff x="365266" y="3259132"/>
            <a:chExt cx="5446605" cy="2115572"/>
          </a:xfrm>
        </p:grpSpPr>
        <p:grpSp>
          <p:nvGrpSpPr>
            <p:cNvPr id="10" name="object 10"/>
            <p:cNvGrpSpPr/>
            <p:nvPr/>
          </p:nvGrpSpPr>
          <p:grpSpPr>
            <a:xfrm>
              <a:off x="365266" y="4477237"/>
              <a:ext cx="5446605" cy="897467"/>
              <a:chOff x="273949" y="2982369"/>
              <a:chExt cx="4084954" cy="673100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273949" y="2982369"/>
                <a:ext cx="4084791" cy="67289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31099" y="3020469"/>
                <a:ext cx="3970654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3970654" h="558800">
                    <a:moveTo>
                      <a:pt x="3877392" y="558598"/>
                    </a:moveTo>
                    <a:lnTo>
                      <a:pt x="93102" y="558598"/>
                    </a:lnTo>
                    <a:lnTo>
                      <a:pt x="56862" y="551283"/>
                    </a:lnTo>
                    <a:lnTo>
                      <a:pt x="27268" y="531333"/>
                    </a:lnTo>
                    <a:lnTo>
                      <a:pt x="7316" y="501740"/>
                    </a:lnTo>
                    <a:lnTo>
                      <a:pt x="0" y="465499"/>
                    </a:lnTo>
                    <a:lnTo>
                      <a:pt x="0" y="93099"/>
                    </a:lnTo>
                    <a:lnTo>
                      <a:pt x="7316" y="56858"/>
                    </a:lnTo>
                    <a:lnTo>
                      <a:pt x="27268" y="27265"/>
                    </a:lnTo>
                    <a:lnTo>
                      <a:pt x="56862" y="7315"/>
                    </a:lnTo>
                    <a:lnTo>
                      <a:pt x="93102" y="0"/>
                    </a:lnTo>
                    <a:lnTo>
                      <a:pt x="3877392" y="0"/>
                    </a:lnTo>
                    <a:lnTo>
                      <a:pt x="3929043" y="15640"/>
                    </a:lnTo>
                    <a:lnTo>
                      <a:pt x="3963407" y="57468"/>
                    </a:lnTo>
                    <a:lnTo>
                      <a:pt x="3970492" y="93099"/>
                    </a:lnTo>
                    <a:lnTo>
                      <a:pt x="3970492" y="465499"/>
                    </a:lnTo>
                    <a:lnTo>
                      <a:pt x="3963176" y="501740"/>
                    </a:lnTo>
                    <a:lnTo>
                      <a:pt x="3943226" y="531333"/>
                    </a:lnTo>
                    <a:lnTo>
                      <a:pt x="3913633" y="551283"/>
                    </a:lnTo>
                    <a:lnTo>
                      <a:pt x="3877392" y="558598"/>
                    </a:lnTo>
                    <a:close/>
                  </a:path>
                </a:pathLst>
              </a:custGeom>
              <a:solidFill>
                <a:srgbClr val="DFF7EB"/>
              </a:solid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538849" y="3884331"/>
              <a:ext cx="3902522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sz="1200" b="1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 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Staff </a:t>
              </a:r>
              <a:r>
                <a:rPr sz="1200" b="1" kern="1200" dirty="0">
                  <a:solidFill>
                    <a:srgbClr val="011538"/>
                  </a:solidFill>
                  <a:ea typeface="+mn-ea"/>
                </a:rPr>
                <a:t>→ 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8</a:t>
              </a:r>
              <a:r>
                <a:rPr sz="1200" b="1" kern="1200" spc="-4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pengajuan</a:t>
              </a:r>
              <a:r>
                <a:rPr lang="en-US"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pembelian</a:t>
              </a:r>
              <a:r>
                <a:rPr lang="en-US"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per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hari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38847" y="4615849"/>
              <a:ext cx="981287" cy="50954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defTabSz="685800">
                <a:spcBef>
                  <a:spcPts val="100"/>
                </a:spcBef>
                <a:buClrTx/>
              </a:pPr>
              <a:r>
                <a:rPr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Before</a:t>
              </a:r>
              <a:r>
                <a:rPr sz="1200" b="1" kern="1200" spc="-7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ML  Staff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758043" y="4615849"/>
              <a:ext cx="4048737" cy="50954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sz="1200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: </a:t>
              </a:r>
              <a:r>
                <a:rPr lang="en-US"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8 unit per 8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jam = 8 unit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  <a:p>
              <a:pPr marL="12700" defTabSz="685800">
                <a:buClrTx/>
              </a:pPr>
              <a:r>
                <a:rPr sz="1200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: </a:t>
              </a:r>
              <a:r>
                <a:rPr lang="en-US"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80</a:t>
              </a:r>
              <a:r>
                <a:rPr sz="1200" kern="1200" spc="-2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appraisal (8 orang x 10 </a:t>
              </a:r>
              <a:r>
                <a:rPr lang="en-US" sz="1200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cabang</a:t>
              </a:r>
              <a:r>
                <a:rPr lang="en-US" sz="1200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)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2ECADD-F8BB-BF0B-31C0-41861E88BE85}"/>
                </a:ext>
              </a:extLst>
            </p:cNvPr>
            <p:cNvSpPr txBox="1"/>
            <p:nvPr/>
          </p:nvSpPr>
          <p:spPr>
            <a:xfrm>
              <a:off x="1913591" y="3259132"/>
              <a:ext cx="23497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Before</a:t>
              </a:r>
              <a:endParaRPr lang="en-ID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09B7FF6-6286-D877-C39E-991843ADD6FB}"/>
              </a:ext>
            </a:extLst>
          </p:cNvPr>
          <p:cNvGrpSpPr/>
          <p:nvPr/>
        </p:nvGrpSpPr>
        <p:grpSpPr>
          <a:xfrm>
            <a:off x="4961030" y="2180502"/>
            <a:ext cx="4084954" cy="1601852"/>
            <a:chOff x="6380320" y="3238901"/>
            <a:chExt cx="5446605" cy="2135803"/>
          </a:xfrm>
        </p:grpSpPr>
        <p:grpSp>
          <p:nvGrpSpPr>
            <p:cNvPr id="4" name="object 4"/>
            <p:cNvGrpSpPr/>
            <p:nvPr/>
          </p:nvGrpSpPr>
          <p:grpSpPr>
            <a:xfrm>
              <a:off x="6380320" y="4477237"/>
              <a:ext cx="5446605" cy="897467"/>
              <a:chOff x="4785240" y="2982369"/>
              <a:chExt cx="4084954" cy="67310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4785240" y="2982369"/>
                <a:ext cx="4084791" cy="67289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4842390" y="3020469"/>
                <a:ext cx="3970654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3970654" h="558800">
                    <a:moveTo>
                      <a:pt x="3877392" y="558598"/>
                    </a:moveTo>
                    <a:lnTo>
                      <a:pt x="93099" y="558598"/>
                    </a:lnTo>
                    <a:lnTo>
                      <a:pt x="56858" y="551283"/>
                    </a:lnTo>
                    <a:lnTo>
                      <a:pt x="27265" y="531333"/>
                    </a:lnTo>
                    <a:lnTo>
                      <a:pt x="7315" y="501740"/>
                    </a:lnTo>
                    <a:lnTo>
                      <a:pt x="0" y="465499"/>
                    </a:lnTo>
                    <a:lnTo>
                      <a:pt x="0" y="93099"/>
                    </a:lnTo>
                    <a:lnTo>
                      <a:pt x="7315" y="56858"/>
                    </a:lnTo>
                    <a:lnTo>
                      <a:pt x="27265" y="27265"/>
                    </a:lnTo>
                    <a:lnTo>
                      <a:pt x="56858" y="7315"/>
                    </a:lnTo>
                    <a:lnTo>
                      <a:pt x="93099" y="0"/>
                    </a:lnTo>
                    <a:lnTo>
                      <a:pt x="3877392" y="0"/>
                    </a:lnTo>
                    <a:lnTo>
                      <a:pt x="3929043" y="15640"/>
                    </a:lnTo>
                    <a:lnTo>
                      <a:pt x="3963407" y="57468"/>
                    </a:lnTo>
                    <a:lnTo>
                      <a:pt x="3970492" y="93099"/>
                    </a:lnTo>
                    <a:lnTo>
                      <a:pt x="3970492" y="465499"/>
                    </a:lnTo>
                    <a:lnTo>
                      <a:pt x="3963176" y="501740"/>
                    </a:lnTo>
                    <a:lnTo>
                      <a:pt x="3943226" y="531333"/>
                    </a:lnTo>
                    <a:lnTo>
                      <a:pt x="3913633" y="551283"/>
                    </a:lnTo>
                    <a:lnTo>
                      <a:pt x="3877392" y="558598"/>
                    </a:lnTo>
                    <a:close/>
                  </a:path>
                </a:pathLst>
              </a:custGeom>
              <a:solidFill>
                <a:srgbClr val="DFF7EB"/>
              </a:solidFill>
            </p:spPr>
            <p:txBody>
              <a:bodyPr wrap="square" lIns="0" tIns="0" rIns="0" bIns="0" rtlCol="0"/>
              <a:lstStyle/>
              <a:p>
                <a:pPr defTabSz="685800">
                  <a:buClrTx/>
                </a:pPr>
                <a:endParaRPr sz="1800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object 7"/>
            <p:cNvSpPr txBox="1"/>
            <p:nvPr/>
          </p:nvSpPr>
          <p:spPr>
            <a:xfrm>
              <a:off x="6553868" y="3821458"/>
              <a:ext cx="4027046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sz="1200" b="1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 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Staff </a:t>
              </a:r>
              <a:r>
                <a:rPr sz="1200" b="1" kern="1200" dirty="0">
                  <a:solidFill>
                    <a:srgbClr val="011538"/>
                  </a:solidFill>
                  <a:ea typeface="+mn-ea"/>
                </a:rPr>
                <a:t>→ 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32</a:t>
              </a:r>
              <a:r>
                <a:rPr sz="1200" b="1" kern="1200" spc="-4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pengajuan</a:t>
              </a:r>
              <a:r>
                <a:rPr lang="en-US"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pembelian</a:t>
              </a:r>
              <a:r>
                <a:rPr lang="en-US"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per </a:t>
              </a:r>
              <a:r>
                <a:rPr lang="en-US" sz="1200" b="1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hari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553868" y="4615849"/>
              <a:ext cx="833120" cy="50954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defTabSz="685800">
                <a:spcBef>
                  <a:spcPts val="100"/>
                </a:spcBef>
                <a:buClrTx/>
              </a:pPr>
              <a:r>
                <a:rPr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After</a:t>
              </a:r>
              <a:r>
                <a:rPr sz="1200" b="1" kern="1200" spc="-9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ML  Staff</a:t>
              </a:r>
              <a:endParaRPr sz="1200" kern="120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773065" y="4615849"/>
              <a:ext cx="3798450" cy="50954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sz="1200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: </a:t>
              </a:r>
              <a:r>
                <a:rPr lang="en-US"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8 jam* x 4 unit per jam </a:t>
              </a:r>
              <a:r>
                <a:rPr sz="1200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= </a:t>
              </a:r>
              <a:r>
                <a:rPr lang="en-US"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32 unit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  <a:p>
              <a:pPr marL="12700" defTabSz="685800">
                <a:buClrTx/>
              </a:pPr>
              <a:r>
                <a:rPr sz="1200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: </a:t>
              </a:r>
              <a:r>
                <a:rPr lang="en-US"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40</a:t>
              </a:r>
              <a:r>
                <a:rPr sz="1200" kern="1200" spc="-1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verificator</a:t>
              </a:r>
              <a:r>
                <a:rPr lang="en-US" sz="1200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(4 orang x 10 </a:t>
              </a:r>
              <a:r>
                <a:rPr lang="en-US" sz="1200" kern="1200" spc="-10" dirty="0" err="1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cabang</a:t>
              </a:r>
              <a:r>
                <a:rPr lang="en-US" sz="1200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)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73FB824-DA12-E20D-B1E6-9E43DEE0841C}"/>
                </a:ext>
              </a:extLst>
            </p:cNvPr>
            <p:cNvSpPr txBox="1"/>
            <p:nvPr/>
          </p:nvSpPr>
          <p:spPr>
            <a:xfrm>
              <a:off x="8619445" y="3238901"/>
              <a:ext cx="234973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</a:pPr>
              <a:r>
                <a:rPr lang="en-US" sz="1350" b="1" kern="1200" dirty="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rPr>
                <a:t>After</a:t>
              </a:r>
              <a:endParaRPr lang="en-ID" sz="135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8CD44C8E-1EF7-2EFC-3760-ABAA9A1DD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83" y="3917771"/>
            <a:ext cx="2538130" cy="1073448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3BCC8388-C558-5FE8-D3A9-9E700CCC516F}"/>
              </a:ext>
            </a:extLst>
          </p:cNvPr>
          <p:cNvSpPr/>
          <p:nvPr/>
        </p:nvSpPr>
        <p:spPr>
          <a:xfrm>
            <a:off x="4146119" y="2671253"/>
            <a:ext cx="785439" cy="42105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ID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065BF0B-2991-9369-7567-85DF3593104F}"/>
              </a:ext>
            </a:extLst>
          </p:cNvPr>
          <p:cNvSpPr txBox="1"/>
          <p:nvPr/>
        </p:nvSpPr>
        <p:spPr>
          <a:xfrm>
            <a:off x="3935016" y="2154619"/>
            <a:ext cx="1084607" cy="50783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1350" b="1" kern="1200" dirty="0" err="1">
                <a:solidFill>
                  <a:srgbClr val="70AD47"/>
                </a:solidFill>
                <a:latin typeface="Calibri" panose="020F0502020204030204"/>
              </a:rPr>
              <a:t>Pengajuan</a:t>
            </a:r>
            <a:r>
              <a:rPr lang="en-US" sz="1350" b="1" kern="1200" dirty="0">
                <a:solidFill>
                  <a:srgbClr val="70AD47"/>
                </a:solidFill>
                <a:latin typeface="Calibri" panose="020F0502020204030204"/>
              </a:rPr>
              <a:t> Naik 4x </a:t>
            </a:r>
            <a:r>
              <a:rPr lang="en-US" sz="1350" b="1" kern="1200" dirty="0" err="1">
                <a:solidFill>
                  <a:srgbClr val="70AD47"/>
                </a:solidFill>
                <a:latin typeface="Calibri" panose="020F0502020204030204"/>
              </a:rPr>
              <a:t>lipat</a:t>
            </a:r>
            <a:endParaRPr lang="en-ID" sz="1350" b="1" kern="1200" dirty="0">
              <a:solidFill>
                <a:srgbClr val="70AD47"/>
              </a:solidFill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F35D4F-F698-B430-7070-F5B143D95081}"/>
              </a:ext>
            </a:extLst>
          </p:cNvPr>
          <p:cNvSpPr txBox="1"/>
          <p:nvPr/>
        </p:nvSpPr>
        <p:spPr>
          <a:xfrm>
            <a:off x="5117517" y="4410822"/>
            <a:ext cx="225896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$74,254 x 48 = </a:t>
            </a:r>
            <a:r>
              <a:rPr lang="en-US" sz="1800" b="1" kern="1200" dirty="0">
                <a:solidFill>
                  <a:srgbClr val="70AD47">
                    <a:lumMod val="75000"/>
                  </a:srgbClr>
                </a:solidFill>
                <a:latin typeface="Calibri" panose="020F0502020204030204"/>
                <a:ea typeface="+mn-ea"/>
                <a:cs typeface="+mn-cs"/>
              </a:rPr>
              <a:t>$3,564,192 </a:t>
            </a:r>
            <a:endParaRPr lang="en-ID" sz="1350" b="1" kern="1200" dirty="0">
              <a:solidFill>
                <a:srgbClr val="70AD47">
                  <a:lumMod val="75000"/>
                </a:srgb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23A0E0-4F01-91E0-E07C-E74F69A8F414}"/>
              </a:ext>
            </a:extLst>
          </p:cNvPr>
          <p:cNvSpPr txBox="1"/>
          <p:nvPr/>
        </p:nvSpPr>
        <p:spPr>
          <a:xfrm>
            <a:off x="2852842" y="4308489"/>
            <a:ext cx="1272549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Rata - rata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</a:rPr>
              <a:t>gaji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 appraisal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</a:rPr>
              <a:t>mobil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 per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</a:rPr>
              <a:t>tahun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 di US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</a:rPr>
              <a:t>adalah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 $74,254</a:t>
            </a:r>
            <a:endParaRPr lang="en-ID" sz="9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DB8E00F9-FAAB-A941-0898-A3B47874C2A1}"/>
              </a:ext>
            </a:extLst>
          </p:cNvPr>
          <p:cNvSpPr/>
          <p:nvPr/>
        </p:nvSpPr>
        <p:spPr>
          <a:xfrm>
            <a:off x="667276" y="947872"/>
            <a:ext cx="996695" cy="7955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85800">
              <a:buClrTx/>
            </a:pPr>
            <a:endParaRPr sz="135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A61FEC-2D73-C886-AE5E-7B49A17E06D8}"/>
              </a:ext>
            </a:extLst>
          </p:cNvPr>
          <p:cNvSpPr txBox="1"/>
          <p:nvPr/>
        </p:nvSpPr>
        <p:spPr>
          <a:xfrm>
            <a:off x="7832818" y="3917771"/>
            <a:ext cx="1139717" cy="2308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*1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</a:rPr>
              <a:t>hari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</a:rPr>
              <a:t>kerja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</a:rPr>
              <a:t> = 8 jam</a:t>
            </a:r>
            <a:endParaRPr lang="en-ID" sz="90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444C35D-D246-415C-FB4C-B3B918C81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32" y="802770"/>
            <a:ext cx="1016452" cy="10164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/>
        </p:nvSpPr>
        <p:spPr>
          <a:xfrm>
            <a:off x="484700" y="158675"/>
            <a:ext cx="2855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u="sng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Introduction </a:t>
            </a:r>
            <a:endParaRPr sz="4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2905575" y="898300"/>
            <a:ext cx="4198500" cy="585000"/>
          </a:xfrm>
          <a:prstGeom prst="rect">
            <a:avLst/>
          </a:prstGeom>
          <a:noFill/>
          <a:ln w="19050" cap="flat" cmpd="sng">
            <a:solidFill>
              <a:srgbClr val="88888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CAR-ELO</a:t>
            </a:r>
            <a:r>
              <a:rPr lang="en" sz="1300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merupakan perusahaan penjualan mobil bekas yang berpusat di Amerika Serikat.</a:t>
            </a:r>
            <a:endParaRPr sz="1300" dirty="0">
              <a:solidFill>
                <a:srgbClr val="2627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50" y="817550"/>
            <a:ext cx="2488700" cy="24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2905575" y="1594425"/>
            <a:ext cx="4198500" cy="1477500"/>
          </a:xfrm>
          <a:prstGeom prst="rect">
            <a:avLst/>
          </a:prstGeom>
          <a:noFill/>
          <a:ln w="19050" cap="flat" cmpd="sng">
            <a:solidFill>
              <a:srgbClr val="88888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Tim Data Scientist </a:t>
            </a:r>
            <a:r>
              <a:rPr lang="en" sz="1200" b="1" i="1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CAR-ELO</a:t>
            </a:r>
            <a:r>
              <a:rPr lang="en" sz="1200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berperan untuk memberikan rekomendasi mobil ataupun harga jual yang tepat berdasarkan spesifikasi mobil dalam upaya meningkatkan </a:t>
            </a:r>
            <a:r>
              <a:rPr lang="en" sz="1200" i="1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revenue</a:t>
            </a:r>
            <a:r>
              <a:rPr lang="en" sz="1200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serta performa perusahaan.</a:t>
            </a:r>
            <a:endParaRPr sz="1200" dirty="0">
              <a:solidFill>
                <a:srgbClr val="2627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2627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yang digunakan oleh Tim Data Scientist adalah data historikal penjualan mobil bekas tahun 2014 - 2015.</a:t>
            </a:r>
            <a:endParaRPr sz="1200" dirty="0">
              <a:solidFill>
                <a:srgbClr val="2627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/>
          <p:nvPr/>
        </p:nvSpPr>
        <p:spPr>
          <a:xfrm rot="10800000">
            <a:off x="6791325" y="-9600"/>
            <a:ext cx="2352600" cy="5153100"/>
          </a:xfrm>
          <a:prstGeom prst="rtTriangle">
            <a:avLst/>
          </a:prstGeom>
          <a:solidFill>
            <a:srgbClr val="214D3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0625" y="2776050"/>
            <a:ext cx="3963300" cy="248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3526154" cy="5143500"/>
          </a:xfrm>
          <a:custGeom>
            <a:avLst/>
            <a:gdLst/>
            <a:ahLst/>
            <a:cxnLst/>
            <a:rect l="l" t="t" r="r" b="b"/>
            <a:pathLst>
              <a:path w="3526154" h="5143500">
                <a:moveTo>
                  <a:pt x="3525892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2938244" y="0"/>
                </a:lnTo>
                <a:lnTo>
                  <a:pt x="2989912" y="2274"/>
                </a:lnTo>
                <a:lnTo>
                  <a:pt x="3040838" y="9022"/>
                </a:lnTo>
                <a:lnTo>
                  <a:pt x="3090750" y="20133"/>
                </a:lnTo>
                <a:lnTo>
                  <a:pt x="3139377" y="35494"/>
                </a:lnTo>
                <a:lnTo>
                  <a:pt x="3186449" y="54992"/>
                </a:lnTo>
                <a:lnTo>
                  <a:pt x="3231695" y="78516"/>
                </a:lnTo>
                <a:lnTo>
                  <a:pt x="3274844" y="105954"/>
                </a:lnTo>
                <a:lnTo>
                  <a:pt x="3315625" y="137193"/>
                </a:lnTo>
                <a:lnTo>
                  <a:pt x="3353768" y="172121"/>
                </a:lnTo>
                <a:lnTo>
                  <a:pt x="3388694" y="210266"/>
                </a:lnTo>
                <a:lnTo>
                  <a:pt x="3419933" y="251050"/>
                </a:lnTo>
                <a:lnTo>
                  <a:pt x="3447370" y="294200"/>
                </a:lnTo>
                <a:lnTo>
                  <a:pt x="3470895" y="339447"/>
                </a:lnTo>
                <a:lnTo>
                  <a:pt x="3490395" y="386520"/>
                </a:lnTo>
                <a:lnTo>
                  <a:pt x="3505756" y="435149"/>
                </a:lnTo>
                <a:lnTo>
                  <a:pt x="3516868" y="485062"/>
                </a:lnTo>
                <a:lnTo>
                  <a:pt x="3523618" y="535990"/>
                </a:lnTo>
                <a:lnTo>
                  <a:pt x="3525892" y="587661"/>
                </a:lnTo>
                <a:lnTo>
                  <a:pt x="3525892" y="5143489"/>
                </a:lnTo>
                <a:close/>
              </a:path>
            </a:pathLst>
          </a:custGeom>
          <a:solidFill>
            <a:srgbClr val="DFF7EB"/>
          </a:solidFill>
        </p:spPr>
        <p:txBody>
          <a:bodyPr wrap="square" lIns="0" tIns="0" rIns="0" bIns="0" rtlCol="0"/>
          <a:lstStyle/>
          <a:p>
            <a:pPr defTabSz="685800">
              <a:buClrTx/>
            </a:pPr>
            <a:endParaRPr sz="1800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1599" y="2284525"/>
            <a:ext cx="2752725" cy="14670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5759" defTabSz="685800">
              <a:buClrTx/>
            </a:pP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Pada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perusahaan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Dealer Mobil CARR-ELO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kita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membuat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beberapa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asumsi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kondisi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menyesuaikan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dengan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kondisi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bisnis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lazim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saat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350" kern="120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ini</a:t>
            </a:r>
            <a:r>
              <a:rPr lang="en-US" sz="1350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(</a:t>
            </a:r>
            <a:r>
              <a:rPr lang="en-US" sz="1350" i="1" kern="120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Business as Usual condition)</a:t>
            </a:r>
            <a:endParaRPr sz="1350" kern="1200" dirty="0">
              <a:solidFill>
                <a:prstClr val="black"/>
              </a:solidFill>
              <a:latin typeface="Courier New"/>
              <a:ea typeface="+mn-ea"/>
              <a:cs typeface="Courier Ne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931" y="482231"/>
            <a:ext cx="2012950" cy="102848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b="1" spc="-15" dirty="0"/>
              <a:t>Existing Condition</a:t>
            </a:r>
            <a:endParaRPr b="1" spc="-2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A816E-6D2E-0746-2128-C4BC567A3877}"/>
              </a:ext>
            </a:extLst>
          </p:cNvPr>
          <p:cNvSpPr/>
          <p:nvPr/>
        </p:nvSpPr>
        <p:spPr>
          <a:xfrm>
            <a:off x="4000500" y="3969064"/>
            <a:ext cx="1257300" cy="6391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</a:rPr>
              <a:t>12.800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9264C-328B-3901-AB89-D4FC68044EC1}"/>
              </a:ext>
            </a:extLst>
          </p:cNvPr>
          <p:cNvSpPr/>
          <p:nvPr/>
        </p:nvSpPr>
        <p:spPr>
          <a:xfrm>
            <a:off x="4000500" y="651828"/>
            <a:ext cx="1257300" cy="6391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</a:rPr>
              <a:t>80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BD2B5-579A-45CF-5CD0-6D904E68A70F}"/>
              </a:ext>
            </a:extLst>
          </p:cNvPr>
          <p:cNvSpPr/>
          <p:nvPr/>
        </p:nvSpPr>
        <p:spPr>
          <a:xfrm>
            <a:off x="4000500" y="2252161"/>
            <a:ext cx="1257300" cy="6391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2700" kern="1200" dirty="0">
                <a:solidFill>
                  <a:prstClr val="black"/>
                </a:solidFill>
                <a:latin typeface="Calibri" panose="020F0502020204030204"/>
              </a:rPr>
              <a:t>640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2231EB-3F0C-7C5D-5EFB-E49FE9128D80}"/>
              </a:ext>
            </a:extLst>
          </p:cNvPr>
          <p:cNvSpPr/>
          <p:nvPr/>
        </p:nvSpPr>
        <p:spPr>
          <a:xfrm>
            <a:off x="5507831" y="603435"/>
            <a:ext cx="2386013" cy="4394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Jumlah</a:t>
            </a: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</a:rPr>
              <a:t> Manpower Appraisal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078F3A-5AC1-9870-4FE1-124A551D4177}"/>
              </a:ext>
            </a:extLst>
          </p:cNvPr>
          <p:cNvSpPr txBox="1"/>
          <p:nvPr/>
        </p:nvSpPr>
        <p:spPr>
          <a:xfrm>
            <a:off x="5451953" y="1215861"/>
            <a:ext cx="32261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CARRELO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mempunya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10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cabang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yang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memiliki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80 Appraisal (8 orang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bekerja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pada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tiap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tempat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selama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6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hari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/pekan)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utk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melakukan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pembnelian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endParaRPr lang="en-US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550A3-4D1E-54F9-967D-C198888F0033}"/>
              </a:ext>
            </a:extLst>
          </p:cNvPr>
          <p:cNvSpPr/>
          <p:nvPr/>
        </p:nvSpPr>
        <p:spPr>
          <a:xfrm>
            <a:off x="5507831" y="2252160"/>
            <a:ext cx="2386013" cy="4394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Pengajuan</a:t>
            </a: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pembelian</a:t>
            </a: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</a:rPr>
              <a:t> (</a:t>
            </a: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hari</a:t>
            </a: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</a:rPr>
              <a:t>/staff)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0AD7E-9A3B-D941-F78D-8B958E65BD62}"/>
              </a:ext>
            </a:extLst>
          </p:cNvPr>
          <p:cNvSpPr txBox="1"/>
          <p:nvPr/>
        </p:nvSpPr>
        <p:spPr>
          <a:xfrm>
            <a:off x="5507832" y="2819644"/>
            <a:ext cx="32261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Asumsi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 1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hari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= 8 jam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kerja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untuk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proses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penilaian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oleh appraisal dan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tim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verifikator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mobil</a:t>
            </a:r>
            <a:endParaRPr lang="en-US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Terdapat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10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kantor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operasional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, oleh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karenanya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perlu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dimaksimlakna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performanya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10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561678-163F-298D-B4B1-EFC74CB1F4A3}"/>
              </a:ext>
            </a:extLst>
          </p:cNvPr>
          <p:cNvSpPr/>
          <p:nvPr/>
        </p:nvSpPr>
        <p:spPr>
          <a:xfrm>
            <a:off x="5507831" y="3741365"/>
            <a:ext cx="2386013" cy="4394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Jumlah</a:t>
            </a: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Pembelian</a:t>
            </a:r>
            <a:r>
              <a:rPr lang="en-US" sz="135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350" b="1" kern="1200" dirty="0" err="1">
                <a:solidFill>
                  <a:prstClr val="black"/>
                </a:solidFill>
                <a:latin typeface="Calibri" panose="020F0502020204030204"/>
              </a:rPr>
              <a:t>Bulanan</a:t>
            </a:r>
            <a:endParaRPr lang="en-US" sz="135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61B1F4-A0BF-9AE7-57C4-A61BCA786301}"/>
              </a:ext>
            </a:extLst>
          </p:cNvPr>
          <p:cNvSpPr txBox="1"/>
          <p:nvPr/>
        </p:nvSpPr>
        <p:spPr>
          <a:xfrm>
            <a:off x="5507832" y="4308849"/>
            <a:ext cx="322611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Asumsi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Dengan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terdapat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20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hari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kali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lelang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dalam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sebulan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maka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terdapat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skema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sbb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: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640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pembelian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/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hari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x 20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hari</a:t>
            </a: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= 12.800 </a:t>
            </a:r>
            <a:r>
              <a:rPr lang="en-US" sz="105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pembelian</a:t>
            </a:r>
            <a:endParaRPr lang="en-US" sz="1050" b="1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73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3724" y="156044"/>
            <a:ext cx="5989320" cy="4283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b="1" spc="-10" dirty="0"/>
              <a:t>Expanding Revenue</a:t>
            </a:r>
            <a:endParaRPr sz="2700" b="1" spc="-10" dirty="0"/>
          </a:p>
        </p:txBody>
      </p:sp>
      <p:grpSp>
        <p:nvGrpSpPr>
          <p:cNvPr id="49" name="object 49"/>
          <p:cNvGrpSpPr/>
          <p:nvPr/>
        </p:nvGrpSpPr>
        <p:grpSpPr>
          <a:xfrm>
            <a:off x="102150" y="885299"/>
            <a:ext cx="4527550" cy="1316881"/>
            <a:chOff x="102149" y="885298"/>
            <a:chExt cx="4527550" cy="1089025"/>
          </a:xfrm>
        </p:grpSpPr>
        <p:sp>
          <p:nvSpPr>
            <p:cNvPr id="50" name="object 50"/>
            <p:cNvSpPr/>
            <p:nvPr/>
          </p:nvSpPr>
          <p:spPr>
            <a:xfrm>
              <a:off x="102149" y="885298"/>
              <a:ext cx="4526990" cy="1088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59299" y="923398"/>
              <a:ext cx="4413250" cy="974725"/>
            </a:xfrm>
            <a:custGeom>
              <a:avLst/>
              <a:gdLst/>
              <a:ahLst/>
              <a:cxnLst/>
              <a:rect l="l" t="t" r="r" b="b"/>
              <a:pathLst>
                <a:path w="4413250" h="974725">
                  <a:moveTo>
                    <a:pt x="4250241" y="974698"/>
                  </a:moveTo>
                  <a:lnTo>
                    <a:pt x="162452" y="974698"/>
                  </a:lnTo>
                  <a:lnTo>
                    <a:pt x="119266" y="968895"/>
                  </a:lnTo>
                  <a:lnTo>
                    <a:pt x="80459" y="952518"/>
                  </a:lnTo>
                  <a:lnTo>
                    <a:pt x="47581" y="927116"/>
                  </a:lnTo>
                  <a:lnTo>
                    <a:pt x="22179" y="894238"/>
                  </a:lnTo>
                  <a:lnTo>
                    <a:pt x="5802" y="855432"/>
                  </a:lnTo>
                  <a:lnTo>
                    <a:pt x="0" y="812245"/>
                  </a:lnTo>
                  <a:lnTo>
                    <a:pt x="0" y="162452"/>
                  </a:lnTo>
                  <a:lnTo>
                    <a:pt x="5802" y="119265"/>
                  </a:lnTo>
                  <a:lnTo>
                    <a:pt x="22179" y="80459"/>
                  </a:lnTo>
                  <a:lnTo>
                    <a:pt x="47581" y="47581"/>
                  </a:lnTo>
                  <a:lnTo>
                    <a:pt x="80459" y="22179"/>
                  </a:lnTo>
                  <a:lnTo>
                    <a:pt x="119266" y="5802"/>
                  </a:lnTo>
                  <a:lnTo>
                    <a:pt x="162452" y="0"/>
                  </a:lnTo>
                  <a:lnTo>
                    <a:pt x="4250241" y="0"/>
                  </a:lnTo>
                  <a:lnTo>
                    <a:pt x="4312403" y="12365"/>
                  </a:lnTo>
                  <a:lnTo>
                    <a:pt x="4365116" y="47582"/>
                  </a:lnTo>
                  <a:lnTo>
                    <a:pt x="4400322" y="100284"/>
                  </a:lnTo>
                  <a:lnTo>
                    <a:pt x="4412691" y="162452"/>
                  </a:lnTo>
                  <a:lnTo>
                    <a:pt x="4412691" y="812245"/>
                  </a:lnTo>
                  <a:lnTo>
                    <a:pt x="4406888" y="855432"/>
                  </a:lnTo>
                  <a:lnTo>
                    <a:pt x="4390513" y="894238"/>
                  </a:lnTo>
                  <a:lnTo>
                    <a:pt x="4365113" y="927116"/>
                  </a:lnTo>
                  <a:lnTo>
                    <a:pt x="4332235" y="952518"/>
                  </a:lnTo>
                  <a:lnTo>
                    <a:pt x="4293429" y="968895"/>
                  </a:lnTo>
                  <a:lnTo>
                    <a:pt x="4250241" y="974698"/>
                  </a:lnTo>
                  <a:close/>
                </a:path>
              </a:pathLst>
            </a:custGeom>
            <a:solidFill>
              <a:srgbClr val="DFF7EB"/>
            </a:solid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2605" y="1105946"/>
            <a:ext cx="3126859" cy="243656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855"/>
              </a:lnSpc>
              <a:buClrTx/>
            </a:pPr>
            <a:r>
              <a:rPr lang="en-US" sz="16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A) Increase Product Purchase</a:t>
            </a:r>
            <a:endParaRPr sz="16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2044" y="1389853"/>
            <a:ext cx="3989704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685800">
              <a:lnSpc>
                <a:spcPts val="1430"/>
              </a:lnSpc>
              <a:spcBef>
                <a:spcPts val="100"/>
              </a:spcBef>
              <a:buClrTx/>
            </a:pP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Perbandingan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skema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dilakukan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adalah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proses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verifikasi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Car Dealer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kondisi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sebelum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(</a:t>
            </a:r>
            <a:r>
              <a:rPr lang="en-US" sz="1200" i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existing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) dan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sesudah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menggunakan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Machine Learning</a:t>
            </a:r>
            <a:endParaRPr sz="12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4B4FA85-2E9E-798A-C06D-2C7D00882699}"/>
              </a:ext>
            </a:extLst>
          </p:cNvPr>
          <p:cNvGraphicFramePr>
            <a:graphicFrameLocks noGrp="1"/>
          </p:cNvGraphicFramePr>
          <p:nvPr/>
        </p:nvGraphicFramePr>
        <p:xfrm>
          <a:off x="4905375" y="922891"/>
          <a:ext cx="3609976" cy="3651794"/>
        </p:xfrm>
        <a:graphic>
          <a:graphicData uri="http://schemas.openxmlformats.org/drawingml/2006/table">
            <a:tbl>
              <a:tblPr/>
              <a:tblGrid>
                <a:gridCol w="1283854">
                  <a:extLst>
                    <a:ext uri="{9D8B030D-6E8A-4147-A177-3AD203B41FA5}">
                      <a16:colId xmlns:a16="http://schemas.microsoft.com/office/drawing/2014/main" val="660261026"/>
                    </a:ext>
                  </a:extLst>
                </a:gridCol>
                <a:gridCol w="524585">
                  <a:extLst>
                    <a:ext uri="{9D8B030D-6E8A-4147-A177-3AD203B41FA5}">
                      <a16:colId xmlns:a16="http://schemas.microsoft.com/office/drawing/2014/main" val="256251499"/>
                    </a:ext>
                  </a:extLst>
                </a:gridCol>
                <a:gridCol w="614317">
                  <a:extLst>
                    <a:ext uri="{9D8B030D-6E8A-4147-A177-3AD203B41FA5}">
                      <a16:colId xmlns:a16="http://schemas.microsoft.com/office/drawing/2014/main" val="1901707341"/>
                    </a:ext>
                  </a:extLst>
                </a:gridCol>
                <a:gridCol w="648830">
                  <a:extLst>
                    <a:ext uri="{9D8B030D-6E8A-4147-A177-3AD203B41FA5}">
                      <a16:colId xmlns:a16="http://schemas.microsoft.com/office/drawing/2014/main" val="2734712804"/>
                    </a:ext>
                  </a:extLst>
                </a:gridCol>
                <a:gridCol w="538390">
                  <a:extLst>
                    <a:ext uri="{9D8B030D-6E8A-4147-A177-3AD203B41FA5}">
                      <a16:colId xmlns:a16="http://schemas.microsoft.com/office/drawing/2014/main" val="2670005972"/>
                    </a:ext>
                  </a:extLst>
                </a:gridCol>
              </a:tblGrid>
              <a:tr h="166243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fi-FI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Skema Kenaikan Transaksi Car Dealer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86042"/>
                  </a:ext>
                </a:extLst>
              </a:tr>
              <a:tr h="1607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Deskripsi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Before ML 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After ML 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26987"/>
                  </a:ext>
                </a:extLst>
              </a:tr>
              <a:tr h="3768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Waktu car dealer verification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024759"/>
                  </a:ext>
                </a:extLst>
              </a:tr>
              <a:tr h="1607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cabang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621119"/>
                  </a:ext>
                </a:extLst>
              </a:tr>
              <a:tr h="32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Jumlah karyawan per cabang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manpower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manpower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745205"/>
                  </a:ext>
                </a:extLst>
              </a:tr>
              <a:tr h="32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hari bisa membeli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(car)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 (car)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580548"/>
                  </a:ext>
                </a:extLst>
              </a:tr>
              <a:tr h="3823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pembelian setiap lelang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0533674"/>
                  </a:ext>
                </a:extLst>
              </a:tr>
              <a:tr h="471020">
                <a:tc>
                  <a:txBody>
                    <a:bodyPr/>
                    <a:lstStyle/>
                    <a:p>
                      <a:pPr algn="ctr" fontAlgn="ctr"/>
                      <a:r>
                        <a:rPr lang="sv-SE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Jumlah hari kerja dalam sebulan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01368"/>
                  </a:ext>
                </a:extLst>
              </a:tr>
              <a:tr h="32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kali lelang per minggu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2605548"/>
                  </a:ext>
                </a:extLst>
              </a:tr>
              <a:tr h="32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lelang per bulan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hari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25188"/>
                  </a:ext>
                </a:extLst>
              </a:tr>
              <a:tr h="3214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pembelian per bulan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12.800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25.600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bulan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27784"/>
                  </a:ext>
                </a:extLst>
              </a:tr>
              <a:tr h="3269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pembelian per tahun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153.600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tahun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307.200</a:t>
                      </a:r>
                    </a:p>
                  </a:txBody>
                  <a:tcPr marL="4763" marR="4763" marT="476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unit/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tahun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262238"/>
                  </a:ext>
                </a:extLst>
              </a:tr>
            </a:tbl>
          </a:graphicData>
        </a:graphic>
      </p:graphicFrame>
      <p:grpSp>
        <p:nvGrpSpPr>
          <p:cNvPr id="9" name="object 49">
            <a:extLst>
              <a:ext uri="{FF2B5EF4-FFF2-40B4-BE49-F238E27FC236}">
                <a16:creationId xmlns:a16="http://schemas.microsoft.com/office/drawing/2014/main" id="{6F522914-2374-CFE9-528A-FFFC1599A75F}"/>
              </a:ext>
            </a:extLst>
          </p:cNvPr>
          <p:cNvGrpSpPr/>
          <p:nvPr/>
        </p:nvGrpSpPr>
        <p:grpSpPr>
          <a:xfrm>
            <a:off x="102150" y="2341382"/>
            <a:ext cx="4527550" cy="2366349"/>
            <a:chOff x="102149" y="885298"/>
            <a:chExt cx="4527550" cy="1089025"/>
          </a:xfrm>
        </p:grpSpPr>
        <p:sp>
          <p:nvSpPr>
            <p:cNvPr id="10" name="object 50">
              <a:extLst>
                <a:ext uri="{FF2B5EF4-FFF2-40B4-BE49-F238E27FC236}">
                  <a16:creationId xmlns:a16="http://schemas.microsoft.com/office/drawing/2014/main" id="{BAACB5F7-04EC-D5E0-6A0E-4491605836C4}"/>
                </a:ext>
              </a:extLst>
            </p:cNvPr>
            <p:cNvSpPr/>
            <p:nvPr/>
          </p:nvSpPr>
          <p:spPr>
            <a:xfrm>
              <a:off x="102149" y="885298"/>
              <a:ext cx="4526990" cy="1088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51">
              <a:extLst>
                <a:ext uri="{FF2B5EF4-FFF2-40B4-BE49-F238E27FC236}">
                  <a16:creationId xmlns:a16="http://schemas.microsoft.com/office/drawing/2014/main" id="{C4D0AA20-8FED-C5B3-7941-81CF24F43E20}"/>
                </a:ext>
              </a:extLst>
            </p:cNvPr>
            <p:cNvSpPr/>
            <p:nvPr/>
          </p:nvSpPr>
          <p:spPr>
            <a:xfrm>
              <a:off x="159299" y="923398"/>
              <a:ext cx="4413250" cy="974725"/>
            </a:xfrm>
            <a:custGeom>
              <a:avLst/>
              <a:gdLst/>
              <a:ahLst/>
              <a:cxnLst/>
              <a:rect l="l" t="t" r="r" b="b"/>
              <a:pathLst>
                <a:path w="4413250" h="974725">
                  <a:moveTo>
                    <a:pt x="4250241" y="974698"/>
                  </a:moveTo>
                  <a:lnTo>
                    <a:pt x="162452" y="974698"/>
                  </a:lnTo>
                  <a:lnTo>
                    <a:pt x="119266" y="968895"/>
                  </a:lnTo>
                  <a:lnTo>
                    <a:pt x="80459" y="952518"/>
                  </a:lnTo>
                  <a:lnTo>
                    <a:pt x="47581" y="927116"/>
                  </a:lnTo>
                  <a:lnTo>
                    <a:pt x="22179" y="894238"/>
                  </a:lnTo>
                  <a:lnTo>
                    <a:pt x="5802" y="855432"/>
                  </a:lnTo>
                  <a:lnTo>
                    <a:pt x="0" y="812245"/>
                  </a:lnTo>
                  <a:lnTo>
                    <a:pt x="0" y="162452"/>
                  </a:lnTo>
                  <a:lnTo>
                    <a:pt x="5802" y="119265"/>
                  </a:lnTo>
                  <a:lnTo>
                    <a:pt x="22179" y="80459"/>
                  </a:lnTo>
                  <a:lnTo>
                    <a:pt x="47581" y="47581"/>
                  </a:lnTo>
                  <a:lnTo>
                    <a:pt x="80459" y="22179"/>
                  </a:lnTo>
                  <a:lnTo>
                    <a:pt x="119266" y="5802"/>
                  </a:lnTo>
                  <a:lnTo>
                    <a:pt x="162452" y="0"/>
                  </a:lnTo>
                  <a:lnTo>
                    <a:pt x="4250241" y="0"/>
                  </a:lnTo>
                  <a:lnTo>
                    <a:pt x="4312403" y="12365"/>
                  </a:lnTo>
                  <a:lnTo>
                    <a:pt x="4365116" y="47582"/>
                  </a:lnTo>
                  <a:lnTo>
                    <a:pt x="4400322" y="100284"/>
                  </a:lnTo>
                  <a:lnTo>
                    <a:pt x="4412691" y="162452"/>
                  </a:lnTo>
                  <a:lnTo>
                    <a:pt x="4412691" y="812245"/>
                  </a:lnTo>
                  <a:lnTo>
                    <a:pt x="4406888" y="855432"/>
                  </a:lnTo>
                  <a:lnTo>
                    <a:pt x="4390513" y="894238"/>
                  </a:lnTo>
                  <a:lnTo>
                    <a:pt x="4365113" y="927116"/>
                  </a:lnTo>
                  <a:lnTo>
                    <a:pt x="4332235" y="952518"/>
                  </a:lnTo>
                  <a:lnTo>
                    <a:pt x="4293429" y="968895"/>
                  </a:lnTo>
                  <a:lnTo>
                    <a:pt x="4250241" y="974698"/>
                  </a:lnTo>
                  <a:close/>
                </a:path>
              </a:pathLst>
            </a:custGeom>
            <a:solidFill>
              <a:srgbClr val="DFF7EB"/>
            </a:solid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bject 52">
            <a:extLst>
              <a:ext uri="{FF2B5EF4-FFF2-40B4-BE49-F238E27FC236}">
                <a16:creationId xmlns:a16="http://schemas.microsoft.com/office/drawing/2014/main" id="{F425BE1C-E20A-3FB3-1119-DE550AA6B171}"/>
              </a:ext>
            </a:extLst>
          </p:cNvPr>
          <p:cNvSpPr txBox="1"/>
          <p:nvPr/>
        </p:nvSpPr>
        <p:spPr>
          <a:xfrm>
            <a:off x="292044" y="2628820"/>
            <a:ext cx="3126859" cy="464166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855"/>
              </a:lnSpc>
              <a:buClrTx/>
            </a:pP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Before ML 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  <a:sym typeface="Wingdings" panose="05000000000000000000" pitchFamily="2" charset="2"/>
              </a:rPr>
              <a:t>  12.800 unit/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  <a:sym typeface="Wingdings" panose="05000000000000000000" pitchFamily="2" charset="2"/>
              </a:rPr>
              <a:t>bulan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  <a:sym typeface="Wingdings" panose="05000000000000000000" pitchFamily="2" charset="2"/>
              </a:rPr>
              <a:t> </a:t>
            </a:r>
          </a:p>
          <a:p>
            <a:pPr defTabSz="685800">
              <a:lnSpc>
                <a:spcPts val="1855"/>
              </a:lnSpc>
              <a:buClrTx/>
            </a:pP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  <a:sym typeface="Wingdings" panose="05000000000000000000" pitchFamily="2" charset="2"/>
              </a:rPr>
              <a:t>After ML  25.600 unit/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  <a:sym typeface="Wingdings" panose="05000000000000000000" pitchFamily="2" charset="2"/>
              </a:rPr>
              <a:t>bulan</a:t>
            </a:r>
            <a:endParaRPr sz="12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14" name="object 52">
            <a:extLst>
              <a:ext uri="{FF2B5EF4-FFF2-40B4-BE49-F238E27FC236}">
                <a16:creationId xmlns:a16="http://schemas.microsoft.com/office/drawing/2014/main" id="{19B27FE6-192C-22E4-3E7F-E4410AFF6EB3}"/>
              </a:ext>
            </a:extLst>
          </p:cNvPr>
          <p:cNvSpPr txBox="1"/>
          <p:nvPr/>
        </p:nvSpPr>
        <p:spPr>
          <a:xfrm>
            <a:off x="342051" y="3410560"/>
            <a:ext cx="3126859" cy="952184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855"/>
              </a:lnSpc>
              <a:buClrTx/>
            </a:pP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Peluang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kenaikan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revenue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transaksi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Car Dealer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dapat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mencapai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b="1" kern="1200" spc="-5" dirty="0">
                <a:solidFill>
                  <a:srgbClr val="011538"/>
                </a:solidFill>
                <a:highlight>
                  <a:srgbClr val="FFFF00"/>
                </a:highlight>
                <a:latin typeface="Roboto"/>
                <a:ea typeface="+mn-ea"/>
                <a:cs typeface="Roboto"/>
              </a:rPr>
              <a:t>2x </a:t>
            </a:r>
            <a:r>
              <a:rPr lang="en-US" sz="1200" b="1" kern="1200" spc="-5" dirty="0" err="1">
                <a:solidFill>
                  <a:srgbClr val="011538"/>
                </a:solidFill>
                <a:highlight>
                  <a:srgbClr val="FFFF00"/>
                </a:highlight>
                <a:latin typeface="Roboto"/>
                <a:ea typeface="+mn-ea"/>
                <a:cs typeface="Roboto"/>
              </a:rPr>
              <a:t>lipat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setelah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menggunakan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Machine Learning pada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transaksinya</a:t>
            </a:r>
            <a:endParaRPr sz="12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A2BAA7-A82E-CDEF-7644-750D96ACB6E2}"/>
              </a:ext>
            </a:extLst>
          </p:cNvPr>
          <p:cNvGrpSpPr/>
          <p:nvPr/>
        </p:nvGrpSpPr>
        <p:grpSpPr>
          <a:xfrm>
            <a:off x="6439619" y="4593566"/>
            <a:ext cx="1212012" cy="224287"/>
            <a:chOff x="8586158" y="6170762"/>
            <a:chExt cx="1616016" cy="29904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80D2F94-5CDF-4966-BEC1-C4915C62AED0}"/>
                </a:ext>
              </a:extLst>
            </p:cNvPr>
            <p:cNvCxnSpPr/>
            <p:nvPr/>
          </p:nvCxnSpPr>
          <p:spPr>
            <a:xfrm>
              <a:off x="8597660" y="6170762"/>
              <a:ext cx="0" cy="29329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55A4CE8-5EC6-201C-D761-F5B847E05C9D}"/>
                </a:ext>
              </a:extLst>
            </p:cNvPr>
            <p:cNvCxnSpPr/>
            <p:nvPr/>
          </p:nvCxnSpPr>
          <p:spPr>
            <a:xfrm>
              <a:off x="8586158" y="6469811"/>
              <a:ext cx="1604514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436190-A80F-6253-3BF0-343F2F6DF2F2}"/>
                </a:ext>
              </a:extLst>
            </p:cNvPr>
            <p:cNvCxnSpPr/>
            <p:nvPr/>
          </p:nvCxnSpPr>
          <p:spPr>
            <a:xfrm flipV="1">
              <a:off x="10202174" y="6170762"/>
              <a:ext cx="0" cy="2932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899A88C-C636-D3BB-ECAF-E827B200BF19}"/>
              </a:ext>
            </a:extLst>
          </p:cNvPr>
          <p:cNvSpPr/>
          <p:nvPr/>
        </p:nvSpPr>
        <p:spPr>
          <a:xfrm>
            <a:off x="6426679" y="4899804"/>
            <a:ext cx="1281023" cy="2199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2X </a:t>
            </a:r>
            <a:r>
              <a:rPr lang="en-US" sz="1350" kern="1200" dirty="0" err="1">
                <a:solidFill>
                  <a:prstClr val="black"/>
                </a:solidFill>
                <a:latin typeface="Calibri" panose="020F0502020204030204"/>
              </a:rPr>
              <a:t>Lipat</a:t>
            </a:r>
            <a:endParaRPr lang="en-ID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8905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3724" y="156044"/>
            <a:ext cx="5989320" cy="4283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b="1" spc="-10" dirty="0"/>
              <a:t>Recommendation : Expanding Revenue</a:t>
            </a:r>
            <a:endParaRPr sz="2700" b="1" spc="-10" dirty="0"/>
          </a:p>
        </p:txBody>
      </p:sp>
      <p:grpSp>
        <p:nvGrpSpPr>
          <p:cNvPr id="49" name="object 49"/>
          <p:cNvGrpSpPr/>
          <p:nvPr/>
        </p:nvGrpSpPr>
        <p:grpSpPr>
          <a:xfrm>
            <a:off x="102150" y="885299"/>
            <a:ext cx="3989704" cy="1850758"/>
            <a:chOff x="102149" y="885298"/>
            <a:chExt cx="4527550" cy="1089025"/>
          </a:xfrm>
        </p:grpSpPr>
        <p:sp>
          <p:nvSpPr>
            <p:cNvPr id="50" name="object 50"/>
            <p:cNvSpPr/>
            <p:nvPr/>
          </p:nvSpPr>
          <p:spPr>
            <a:xfrm>
              <a:off x="102149" y="885298"/>
              <a:ext cx="4526990" cy="1088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59299" y="923398"/>
              <a:ext cx="4413250" cy="974725"/>
            </a:xfrm>
            <a:custGeom>
              <a:avLst/>
              <a:gdLst/>
              <a:ahLst/>
              <a:cxnLst/>
              <a:rect l="l" t="t" r="r" b="b"/>
              <a:pathLst>
                <a:path w="4413250" h="974725">
                  <a:moveTo>
                    <a:pt x="4250241" y="974698"/>
                  </a:moveTo>
                  <a:lnTo>
                    <a:pt x="162452" y="974698"/>
                  </a:lnTo>
                  <a:lnTo>
                    <a:pt x="119266" y="968895"/>
                  </a:lnTo>
                  <a:lnTo>
                    <a:pt x="80459" y="952518"/>
                  </a:lnTo>
                  <a:lnTo>
                    <a:pt x="47581" y="927116"/>
                  </a:lnTo>
                  <a:lnTo>
                    <a:pt x="22179" y="894238"/>
                  </a:lnTo>
                  <a:lnTo>
                    <a:pt x="5802" y="855432"/>
                  </a:lnTo>
                  <a:lnTo>
                    <a:pt x="0" y="812245"/>
                  </a:lnTo>
                  <a:lnTo>
                    <a:pt x="0" y="162452"/>
                  </a:lnTo>
                  <a:lnTo>
                    <a:pt x="5802" y="119265"/>
                  </a:lnTo>
                  <a:lnTo>
                    <a:pt x="22179" y="80459"/>
                  </a:lnTo>
                  <a:lnTo>
                    <a:pt x="47581" y="47581"/>
                  </a:lnTo>
                  <a:lnTo>
                    <a:pt x="80459" y="22179"/>
                  </a:lnTo>
                  <a:lnTo>
                    <a:pt x="119266" y="5802"/>
                  </a:lnTo>
                  <a:lnTo>
                    <a:pt x="162452" y="0"/>
                  </a:lnTo>
                  <a:lnTo>
                    <a:pt x="4250241" y="0"/>
                  </a:lnTo>
                  <a:lnTo>
                    <a:pt x="4312403" y="12365"/>
                  </a:lnTo>
                  <a:lnTo>
                    <a:pt x="4365116" y="47582"/>
                  </a:lnTo>
                  <a:lnTo>
                    <a:pt x="4400322" y="100284"/>
                  </a:lnTo>
                  <a:lnTo>
                    <a:pt x="4412691" y="162452"/>
                  </a:lnTo>
                  <a:lnTo>
                    <a:pt x="4412691" y="812245"/>
                  </a:lnTo>
                  <a:lnTo>
                    <a:pt x="4406888" y="855432"/>
                  </a:lnTo>
                  <a:lnTo>
                    <a:pt x="4390513" y="894238"/>
                  </a:lnTo>
                  <a:lnTo>
                    <a:pt x="4365113" y="927116"/>
                  </a:lnTo>
                  <a:lnTo>
                    <a:pt x="4332235" y="952518"/>
                  </a:lnTo>
                  <a:lnTo>
                    <a:pt x="4293429" y="968895"/>
                  </a:lnTo>
                  <a:lnTo>
                    <a:pt x="4250241" y="974698"/>
                  </a:lnTo>
                  <a:close/>
                </a:path>
              </a:pathLst>
            </a:custGeom>
            <a:solidFill>
              <a:srgbClr val="DFF7EB"/>
            </a:solid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92605" y="1105946"/>
            <a:ext cx="3126859" cy="243656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855"/>
              </a:lnSpc>
              <a:buClrTx/>
            </a:pPr>
            <a:r>
              <a:rPr lang="en-US" sz="16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A) Increase Product Purchase</a:t>
            </a:r>
            <a:endParaRPr lang="en-US" sz="16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92044" y="1389853"/>
            <a:ext cx="3989704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685800">
              <a:lnSpc>
                <a:spcPts val="1430"/>
              </a:lnSpc>
              <a:spcBef>
                <a:spcPts val="100"/>
              </a:spcBef>
              <a:buClrTx/>
            </a:pP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Perbandingan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skema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dilakukan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adalah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proses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verifikasi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Car Dealer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kondisi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sebelum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(</a:t>
            </a:r>
            <a:r>
              <a:rPr lang="en-US" sz="1200" i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existing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) dan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sesudah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menggunakan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Machine Learning</a:t>
            </a:r>
            <a:endParaRPr sz="12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grpSp>
        <p:nvGrpSpPr>
          <p:cNvPr id="9" name="object 49">
            <a:extLst>
              <a:ext uri="{FF2B5EF4-FFF2-40B4-BE49-F238E27FC236}">
                <a16:creationId xmlns:a16="http://schemas.microsoft.com/office/drawing/2014/main" id="{6F522914-2374-CFE9-528A-FFFC1599A75F}"/>
              </a:ext>
            </a:extLst>
          </p:cNvPr>
          <p:cNvGrpSpPr/>
          <p:nvPr/>
        </p:nvGrpSpPr>
        <p:grpSpPr>
          <a:xfrm>
            <a:off x="102150" y="3036942"/>
            <a:ext cx="8884688" cy="1950472"/>
            <a:chOff x="102149" y="824946"/>
            <a:chExt cx="4526990" cy="1149349"/>
          </a:xfrm>
        </p:grpSpPr>
        <p:sp>
          <p:nvSpPr>
            <p:cNvPr id="10" name="object 50">
              <a:extLst>
                <a:ext uri="{FF2B5EF4-FFF2-40B4-BE49-F238E27FC236}">
                  <a16:creationId xmlns:a16="http://schemas.microsoft.com/office/drawing/2014/main" id="{BAACB5F7-04EC-D5E0-6A0E-4491605836C4}"/>
                </a:ext>
              </a:extLst>
            </p:cNvPr>
            <p:cNvSpPr/>
            <p:nvPr/>
          </p:nvSpPr>
          <p:spPr>
            <a:xfrm>
              <a:off x="102149" y="885298"/>
              <a:ext cx="4526990" cy="10889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bject 51">
              <a:extLst>
                <a:ext uri="{FF2B5EF4-FFF2-40B4-BE49-F238E27FC236}">
                  <a16:creationId xmlns:a16="http://schemas.microsoft.com/office/drawing/2014/main" id="{C4D0AA20-8FED-C5B3-7941-81CF24F43E20}"/>
                </a:ext>
              </a:extLst>
            </p:cNvPr>
            <p:cNvSpPr/>
            <p:nvPr/>
          </p:nvSpPr>
          <p:spPr>
            <a:xfrm>
              <a:off x="159299" y="824946"/>
              <a:ext cx="4413250" cy="1073178"/>
            </a:xfrm>
            <a:custGeom>
              <a:avLst/>
              <a:gdLst/>
              <a:ahLst/>
              <a:cxnLst/>
              <a:rect l="l" t="t" r="r" b="b"/>
              <a:pathLst>
                <a:path w="4413250" h="974725">
                  <a:moveTo>
                    <a:pt x="4250241" y="974698"/>
                  </a:moveTo>
                  <a:lnTo>
                    <a:pt x="162452" y="974698"/>
                  </a:lnTo>
                  <a:lnTo>
                    <a:pt x="119266" y="968895"/>
                  </a:lnTo>
                  <a:lnTo>
                    <a:pt x="80459" y="952518"/>
                  </a:lnTo>
                  <a:lnTo>
                    <a:pt x="47581" y="927116"/>
                  </a:lnTo>
                  <a:lnTo>
                    <a:pt x="22179" y="894238"/>
                  </a:lnTo>
                  <a:lnTo>
                    <a:pt x="5802" y="855432"/>
                  </a:lnTo>
                  <a:lnTo>
                    <a:pt x="0" y="812245"/>
                  </a:lnTo>
                  <a:lnTo>
                    <a:pt x="0" y="162452"/>
                  </a:lnTo>
                  <a:lnTo>
                    <a:pt x="5802" y="119265"/>
                  </a:lnTo>
                  <a:lnTo>
                    <a:pt x="22179" y="80459"/>
                  </a:lnTo>
                  <a:lnTo>
                    <a:pt x="47581" y="47581"/>
                  </a:lnTo>
                  <a:lnTo>
                    <a:pt x="80459" y="22179"/>
                  </a:lnTo>
                  <a:lnTo>
                    <a:pt x="119266" y="5802"/>
                  </a:lnTo>
                  <a:lnTo>
                    <a:pt x="162452" y="0"/>
                  </a:lnTo>
                  <a:lnTo>
                    <a:pt x="4250241" y="0"/>
                  </a:lnTo>
                  <a:lnTo>
                    <a:pt x="4312403" y="12365"/>
                  </a:lnTo>
                  <a:lnTo>
                    <a:pt x="4365116" y="47582"/>
                  </a:lnTo>
                  <a:lnTo>
                    <a:pt x="4400322" y="100284"/>
                  </a:lnTo>
                  <a:lnTo>
                    <a:pt x="4412691" y="162452"/>
                  </a:lnTo>
                  <a:lnTo>
                    <a:pt x="4412691" y="812245"/>
                  </a:lnTo>
                  <a:lnTo>
                    <a:pt x="4406888" y="855432"/>
                  </a:lnTo>
                  <a:lnTo>
                    <a:pt x="4390513" y="894238"/>
                  </a:lnTo>
                  <a:lnTo>
                    <a:pt x="4365113" y="927116"/>
                  </a:lnTo>
                  <a:lnTo>
                    <a:pt x="4332235" y="952518"/>
                  </a:lnTo>
                  <a:lnTo>
                    <a:pt x="4293429" y="968895"/>
                  </a:lnTo>
                  <a:lnTo>
                    <a:pt x="4250241" y="974698"/>
                  </a:lnTo>
                  <a:close/>
                </a:path>
              </a:pathLst>
            </a:custGeom>
            <a:solidFill>
              <a:srgbClr val="DFF7EB"/>
            </a:solid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object 52">
            <a:extLst>
              <a:ext uri="{FF2B5EF4-FFF2-40B4-BE49-F238E27FC236}">
                <a16:creationId xmlns:a16="http://schemas.microsoft.com/office/drawing/2014/main" id="{4F22A2EB-7A46-4434-BBFD-550B5AE2EC87}"/>
              </a:ext>
            </a:extLst>
          </p:cNvPr>
          <p:cNvSpPr txBox="1"/>
          <p:nvPr/>
        </p:nvSpPr>
        <p:spPr>
          <a:xfrm>
            <a:off x="292605" y="3207460"/>
            <a:ext cx="3126859" cy="221214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855"/>
              </a:lnSpc>
              <a:buClrTx/>
            </a:pP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Rekomendasi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untuk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Sales/</a:t>
            </a:r>
            <a:r>
              <a:rPr lang="en-US" sz="12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BusDev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Team</a:t>
            </a:r>
            <a:endParaRPr sz="12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5CFCE6-4E77-4F9F-2CC1-E9EC015D8624}"/>
              </a:ext>
            </a:extLst>
          </p:cNvPr>
          <p:cNvSpPr txBox="1"/>
          <p:nvPr/>
        </p:nvSpPr>
        <p:spPr>
          <a:xfrm>
            <a:off x="374578" y="3531093"/>
            <a:ext cx="838761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Sales Team di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perusahaan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untuk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bisa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meningkatkan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stok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penjualan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dengan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merek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tertentu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(BMW, Chevrolet) dan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tipe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tertentu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(sedan dan SUV) agar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penjualan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dapat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meningkat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Marketing team di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perusahaan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melakukan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promo/campaign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terhadap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r>
              <a:rPr lang="en-US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yang </a:t>
            </a: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menjadi</a:t>
            </a:r>
            <a:r>
              <a:rPr lang="en-US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top 10 </a:t>
            </a: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penjualan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Memprioritaskan</a:t>
            </a:r>
            <a:r>
              <a:rPr lang="en-US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penjualan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keluaran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tahun</a:t>
            </a:r>
            <a:r>
              <a:rPr lang="en-US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2010 </a:t>
            </a:r>
            <a:r>
              <a:rPr lang="en-US" b="1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sampai</a:t>
            </a:r>
            <a:r>
              <a:rPr lang="en-US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2014 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dan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membatasi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masuknya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stok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keluaran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tahun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2000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ke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bawah</a:t>
            </a:r>
            <a:r>
              <a:rPr lang="en-US" sz="12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defTabSz="685800">
              <a:buClrTx/>
            </a:pPr>
            <a:endParaRPr lang="en-US" sz="12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CB808ED-53CD-5FB7-CF69-0D3AC6059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22" y="652495"/>
            <a:ext cx="1686091" cy="10411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DF9F5BC-BA71-4AB4-AA67-90A74E5382DB}"/>
              </a:ext>
            </a:extLst>
          </p:cNvPr>
          <p:cNvSpPr/>
          <p:nvPr/>
        </p:nvSpPr>
        <p:spPr>
          <a:xfrm>
            <a:off x="4243390" y="1761735"/>
            <a:ext cx="1976177" cy="11852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Before ML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Manpower = 8 org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Est. 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Pengajuan</a:t>
            </a: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 = 640 unit/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hari</a:t>
            </a: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Est. 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Beli</a:t>
            </a: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 Mobil = 12.800 unit/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bulan</a:t>
            </a:r>
            <a:endParaRPr lang="en-US" sz="1050" b="1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105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F10892-29FF-DEED-58DC-6ABDF2182D34}"/>
              </a:ext>
            </a:extLst>
          </p:cNvPr>
          <p:cNvSpPr/>
          <p:nvPr/>
        </p:nvSpPr>
        <p:spPr>
          <a:xfrm>
            <a:off x="6574956" y="1761735"/>
            <a:ext cx="1976177" cy="11852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685800">
              <a:buClrTx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After ML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Manpower = 4 org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Est. 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Pengajuan</a:t>
            </a: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 = 1.280 unit/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hari</a:t>
            </a: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Est. 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Beli</a:t>
            </a:r>
            <a:r>
              <a:rPr lang="en-US" sz="1050" b="1" kern="1200" dirty="0">
                <a:solidFill>
                  <a:prstClr val="black"/>
                </a:solidFill>
                <a:latin typeface="Calibri" panose="020F0502020204030204"/>
              </a:rPr>
              <a:t> Mobil = 25.600 unit/</a:t>
            </a:r>
            <a:r>
              <a:rPr lang="en-US" sz="1050" b="1" kern="1200" dirty="0" err="1">
                <a:solidFill>
                  <a:prstClr val="black"/>
                </a:solidFill>
                <a:latin typeface="Calibri" panose="020F0502020204030204"/>
              </a:rPr>
              <a:t>bulan</a:t>
            </a:r>
            <a:endParaRPr lang="en-US" sz="1050" b="1" kern="120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</a:pPr>
            <a:endParaRPr lang="en-US" sz="105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92135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98432" y="3163688"/>
            <a:ext cx="2152650" cy="243656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algn="ctr" defTabSz="685800">
              <a:lnSpc>
                <a:spcPts val="1855"/>
              </a:lnSpc>
              <a:buClrTx/>
            </a:pPr>
            <a:r>
              <a:rPr lang="en-US" sz="1600" b="1" kern="1200" spc="-1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Dynamic Pricing</a:t>
            </a:r>
            <a:endParaRPr sz="16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73724" y="156044"/>
            <a:ext cx="5989320" cy="4283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700" b="1" spc="-10" dirty="0"/>
              <a:t>Recommendation : Inventory Turnover</a:t>
            </a:r>
            <a:endParaRPr sz="2700" b="1" spc="-10" dirty="0"/>
          </a:p>
        </p:txBody>
      </p:sp>
      <p:grpSp>
        <p:nvGrpSpPr>
          <p:cNvPr id="49" name="object 49"/>
          <p:cNvGrpSpPr/>
          <p:nvPr/>
        </p:nvGrpSpPr>
        <p:grpSpPr>
          <a:xfrm>
            <a:off x="101869" y="656966"/>
            <a:ext cx="4527550" cy="2421994"/>
            <a:chOff x="102149" y="885298"/>
            <a:chExt cx="4527550" cy="1089025"/>
          </a:xfrm>
        </p:grpSpPr>
        <p:sp>
          <p:nvSpPr>
            <p:cNvPr id="50" name="object 50"/>
            <p:cNvSpPr/>
            <p:nvPr/>
          </p:nvSpPr>
          <p:spPr>
            <a:xfrm>
              <a:off x="102149" y="885298"/>
              <a:ext cx="4526990" cy="1088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159299" y="923398"/>
              <a:ext cx="4413250" cy="974725"/>
            </a:xfrm>
            <a:custGeom>
              <a:avLst/>
              <a:gdLst/>
              <a:ahLst/>
              <a:cxnLst/>
              <a:rect l="l" t="t" r="r" b="b"/>
              <a:pathLst>
                <a:path w="4413250" h="974725">
                  <a:moveTo>
                    <a:pt x="4250241" y="974698"/>
                  </a:moveTo>
                  <a:lnTo>
                    <a:pt x="162452" y="974698"/>
                  </a:lnTo>
                  <a:lnTo>
                    <a:pt x="119266" y="968895"/>
                  </a:lnTo>
                  <a:lnTo>
                    <a:pt x="80459" y="952518"/>
                  </a:lnTo>
                  <a:lnTo>
                    <a:pt x="47581" y="927116"/>
                  </a:lnTo>
                  <a:lnTo>
                    <a:pt x="22179" y="894238"/>
                  </a:lnTo>
                  <a:lnTo>
                    <a:pt x="5802" y="855432"/>
                  </a:lnTo>
                  <a:lnTo>
                    <a:pt x="0" y="812245"/>
                  </a:lnTo>
                  <a:lnTo>
                    <a:pt x="0" y="162452"/>
                  </a:lnTo>
                  <a:lnTo>
                    <a:pt x="5802" y="119265"/>
                  </a:lnTo>
                  <a:lnTo>
                    <a:pt x="22179" y="80459"/>
                  </a:lnTo>
                  <a:lnTo>
                    <a:pt x="47581" y="47581"/>
                  </a:lnTo>
                  <a:lnTo>
                    <a:pt x="80459" y="22179"/>
                  </a:lnTo>
                  <a:lnTo>
                    <a:pt x="119266" y="5802"/>
                  </a:lnTo>
                  <a:lnTo>
                    <a:pt x="162452" y="0"/>
                  </a:lnTo>
                  <a:lnTo>
                    <a:pt x="4250241" y="0"/>
                  </a:lnTo>
                  <a:lnTo>
                    <a:pt x="4312403" y="12365"/>
                  </a:lnTo>
                  <a:lnTo>
                    <a:pt x="4365116" y="47582"/>
                  </a:lnTo>
                  <a:lnTo>
                    <a:pt x="4400322" y="100284"/>
                  </a:lnTo>
                  <a:lnTo>
                    <a:pt x="4412691" y="162452"/>
                  </a:lnTo>
                  <a:lnTo>
                    <a:pt x="4412691" y="812245"/>
                  </a:lnTo>
                  <a:lnTo>
                    <a:pt x="4406888" y="855432"/>
                  </a:lnTo>
                  <a:lnTo>
                    <a:pt x="4390513" y="894238"/>
                  </a:lnTo>
                  <a:lnTo>
                    <a:pt x="4365113" y="927116"/>
                  </a:lnTo>
                  <a:lnTo>
                    <a:pt x="4332235" y="952518"/>
                  </a:lnTo>
                  <a:lnTo>
                    <a:pt x="4293429" y="968895"/>
                  </a:lnTo>
                  <a:lnTo>
                    <a:pt x="4250241" y="974698"/>
                  </a:lnTo>
                  <a:close/>
                </a:path>
              </a:pathLst>
            </a:custGeom>
            <a:solidFill>
              <a:srgbClr val="DFF7EB"/>
            </a:solid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79906" y="854945"/>
            <a:ext cx="3126859" cy="243656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defTabSz="685800">
              <a:lnSpc>
                <a:spcPts val="1855"/>
              </a:lnSpc>
              <a:buClrTx/>
            </a:pPr>
            <a:r>
              <a:rPr lang="en-US" sz="16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B) </a:t>
            </a:r>
            <a:r>
              <a:rPr lang="en-US" sz="1600" b="1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Melakukan</a:t>
            </a:r>
            <a:r>
              <a:rPr lang="en-US" sz="16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Dynamic Pricing</a:t>
            </a:r>
            <a:endParaRPr sz="16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79906" y="1116123"/>
            <a:ext cx="3989704" cy="16671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defTabSz="685800">
              <a:lnSpc>
                <a:spcPts val="1430"/>
              </a:lnSpc>
              <a:spcBef>
                <a:spcPts val="100"/>
              </a:spcBef>
              <a:buClrTx/>
            </a:pPr>
            <a:endParaRPr lang="en-US" sz="1200" kern="1200" spc="-5" dirty="0">
              <a:solidFill>
                <a:srgbClr val="011538"/>
              </a:solidFill>
              <a:latin typeface="Roboto"/>
              <a:ea typeface="+mn-ea"/>
              <a:cs typeface="Roboto"/>
            </a:endParaRPr>
          </a:p>
          <a:p>
            <a:pPr marL="12700" defTabSz="685800">
              <a:lnSpc>
                <a:spcPts val="1430"/>
              </a:lnSpc>
              <a:spcBef>
                <a:spcPts val="100"/>
              </a:spcBef>
              <a:buClrTx/>
            </a:pP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Kerugian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dialami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oleh </a:t>
            </a:r>
            <a:r>
              <a:rPr lang="en-US" sz="1200" b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Car Dealer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terkadang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terjadi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karena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stok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mobil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bekas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belum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terjual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dalam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waktu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lama,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sedangkan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kondisi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mobil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harus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terus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dipelihara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</a:p>
          <a:p>
            <a:pPr marL="12700" defTabSz="685800">
              <a:lnSpc>
                <a:spcPts val="1430"/>
              </a:lnSpc>
              <a:spcBef>
                <a:spcPts val="100"/>
              </a:spcBef>
              <a:buClrTx/>
            </a:pPr>
            <a:endParaRPr lang="en-US" sz="1200" kern="1200" spc="-5" dirty="0">
              <a:solidFill>
                <a:srgbClr val="011538"/>
              </a:solidFill>
              <a:latin typeface="Roboto"/>
              <a:ea typeface="+mn-ea"/>
              <a:cs typeface="Roboto"/>
            </a:endParaRPr>
          </a:p>
          <a:p>
            <a:pPr marL="12700" defTabSz="685800">
              <a:lnSpc>
                <a:spcPts val="1430"/>
              </a:lnSpc>
              <a:spcBef>
                <a:spcPts val="100"/>
              </a:spcBef>
              <a:buClrTx/>
            </a:pP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Untuk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meningkatkan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i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inventory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t</a:t>
            </a:r>
            <a:r>
              <a:rPr lang="en-US" sz="1200" i="1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urnover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,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perusahaan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perlu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melakukan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sistem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harga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“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dinamis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” agar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mobil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yang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belum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terjual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dalam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waktu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lama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dapat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direview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Kembali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harga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jualnya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,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seperti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pada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tabel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dibawah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</a:t>
            </a:r>
            <a:r>
              <a:rPr lang="en-US" sz="1200" kern="1200" spc="-5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ini</a:t>
            </a:r>
            <a:r>
              <a:rPr lang="en-US" sz="1200" kern="1200" spc="-5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.</a:t>
            </a:r>
            <a:endParaRPr sz="12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pic>
        <p:nvPicPr>
          <p:cNvPr id="2050" name="Picture 2" descr="hari di tabel inventaris">
            <a:extLst>
              <a:ext uri="{FF2B5EF4-FFF2-40B4-BE49-F238E27FC236}">
                <a16:creationId xmlns:a16="http://schemas.microsoft.com/office/drawing/2014/main" id="{3D03449C-3892-A473-A63F-369B73F2D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6" y="3504297"/>
            <a:ext cx="3571875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rafik titik impas kendaraan bekas">
            <a:extLst>
              <a:ext uri="{FF2B5EF4-FFF2-40B4-BE49-F238E27FC236}">
                <a16:creationId xmlns:a16="http://schemas.microsoft.com/office/drawing/2014/main" id="{E0AE44FE-1BB2-D473-16D4-A4B370D5F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28" y="1236988"/>
            <a:ext cx="3433100" cy="31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F1D4F821-BCCF-A0A1-4DB9-E18788373FC1}"/>
              </a:ext>
            </a:extLst>
          </p:cNvPr>
          <p:cNvSpPr txBox="1"/>
          <p:nvPr/>
        </p:nvSpPr>
        <p:spPr>
          <a:xfrm>
            <a:off x="5656522" y="910544"/>
            <a:ext cx="2152650" cy="243656"/>
          </a:xfrm>
          <a:prstGeom prst="rect">
            <a:avLst/>
          </a:prstGeom>
          <a:solidFill>
            <a:srgbClr val="CDCDCD"/>
          </a:solidFill>
        </p:spPr>
        <p:txBody>
          <a:bodyPr vert="horz" wrap="square" lIns="0" tIns="0" rIns="0" bIns="0" rtlCol="0">
            <a:spAutoFit/>
          </a:bodyPr>
          <a:lstStyle/>
          <a:p>
            <a:pPr algn="ctr" defTabSz="685800">
              <a:lnSpc>
                <a:spcPts val="1855"/>
              </a:lnSpc>
              <a:buClrTx/>
            </a:pPr>
            <a:r>
              <a:rPr lang="en-US" sz="1600" b="1" kern="1200" spc="-10" dirty="0" err="1">
                <a:solidFill>
                  <a:srgbClr val="011538"/>
                </a:solidFill>
                <a:latin typeface="Roboto"/>
                <a:ea typeface="+mn-ea"/>
                <a:cs typeface="Roboto"/>
              </a:rPr>
              <a:t>Grafik</a:t>
            </a:r>
            <a:r>
              <a:rPr lang="en-US" sz="1600" b="1" kern="1200" spc="-10" dirty="0">
                <a:solidFill>
                  <a:srgbClr val="011538"/>
                </a:solidFill>
                <a:latin typeface="Roboto"/>
                <a:ea typeface="+mn-ea"/>
                <a:cs typeface="Roboto"/>
              </a:rPr>
              <a:t> Profit-Loss</a:t>
            </a:r>
            <a:endParaRPr sz="1600" kern="1200" dirty="0">
              <a:solidFill>
                <a:prstClr val="black"/>
              </a:solidFill>
              <a:latin typeface="Roboto"/>
              <a:ea typeface="+mn-ea"/>
              <a:cs typeface="Robo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CA6327-9204-5647-43E8-4C1C4765EC05}"/>
              </a:ext>
            </a:extLst>
          </p:cNvPr>
          <p:cNvSpPr txBox="1"/>
          <p:nvPr/>
        </p:nvSpPr>
        <p:spPr>
          <a:xfrm>
            <a:off x="5729288" y="4453968"/>
            <a:ext cx="232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buClrTx/>
            </a:pP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Fig 1 :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dapat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dilihat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bahwa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semakin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lama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mobil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bekas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tidak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terjual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maka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Cost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akan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semakin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besar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dan Profit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akan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semakin</a:t>
            </a:r>
            <a:r>
              <a:rPr lang="en-US" sz="9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900" kern="12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menurun</a:t>
            </a:r>
            <a:endParaRPr lang="en-US" sz="9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188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0747" y="100152"/>
            <a:ext cx="4681436" cy="52065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Proﬁ</a:t>
            </a:r>
            <a:r>
              <a:rPr lang="en-US" spc="-20" dirty="0"/>
              <a:t>t</a:t>
            </a:r>
            <a:r>
              <a:rPr spc="-30" dirty="0"/>
              <a:t> </a:t>
            </a:r>
            <a:r>
              <a:rPr spc="-10" dirty="0"/>
              <a:t>Estimation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75481"/>
              </p:ext>
            </p:extLst>
          </p:nvPr>
        </p:nvGraphicFramePr>
        <p:xfrm>
          <a:off x="102179" y="856191"/>
          <a:ext cx="3438642" cy="41024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984">
                  <a:extLst>
                    <a:ext uri="{9D8B030D-6E8A-4147-A177-3AD203B41FA5}">
                      <a16:colId xmlns:a16="http://schemas.microsoft.com/office/drawing/2014/main" val="3767584847"/>
                    </a:ext>
                  </a:extLst>
                </a:gridCol>
                <a:gridCol w="582608">
                  <a:extLst>
                    <a:ext uri="{9D8B030D-6E8A-4147-A177-3AD203B41FA5}">
                      <a16:colId xmlns:a16="http://schemas.microsoft.com/office/drawing/2014/main" val="2794150952"/>
                    </a:ext>
                  </a:extLst>
                </a:gridCol>
                <a:gridCol w="615557">
                  <a:extLst>
                    <a:ext uri="{9D8B030D-6E8A-4147-A177-3AD203B41FA5}">
                      <a16:colId xmlns:a16="http://schemas.microsoft.com/office/drawing/2014/main" val="1647592008"/>
                    </a:ext>
                  </a:extLst>
                </a:gridCol>
                <a:gridCol w="697219">
                  <a:extLst>
                    <a:ext uri="{9D8B030D-6E8A-4147-A177-3AD203B41FA5}">
                      <a16:colId xmlns:a16="http://schemas.microsoft.com/office/drawing/2014/main" val="1722843729"/>
                    </a:ext>
                  </a:extLst>
                </a:gridCol>
              </a:tblGrid>
              <a:tr h="44513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b="1" spc="-10" dirty="0">
                          <a:solidFill>
                            <a:srgbClr val="DFF7EB"/>
                          </a:solidFill>
                          <a:latin typeface="Roboto"/>
                          <a:cs typeface="Roboto"/>
                        </a:rPr>
                        <a:t>Brand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  <a:solidFill>
                      <a:srgbClr val="214D34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b="1" spc="-10" dirty="0">
                          <a:solidFill>
                            <a:srgbClr val="DFF7EB"/>
                          </a:solidFill>
                          <a:latin typeface="Roboto"/>
                          <a:cs typeface="Roboto"/>
                        </a:rPr>
                        <a:t>Purchase Price</a:t>
                      </a:r>
                      <a:endParaRPr sz="1200" dirty="0">
                        <a:solidFill>
                          <a:schemeClr val="bg1"/>
                        </a:solidFill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D3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b="1" spc="-15" dirty="0">
                          <a:solidFill>
                            <a:srgbClr val="DFF7EB"/>
                          </a:solidFill>
                          <a:latin typeface="Roboto"/>
                          <a:cs typeface="Roboto"/>
                        </a:rPr>
                        <a:t>MMR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D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pc="-15" dirty="0">
                          <a:solidFill>
                            <a:srgbClr val="DFF7EB"/>
                          </a:solidFill>
                          <a:latin typeface="Roboto"/>
                          <a:cs typeface="Roboto"/>
                        </a:rPr>
                        <a:t>Selling Price</a:t>
                      </a:r>
                      <a:endParaRPr lang="en-US"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D3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spc="-15" dirty="0">
                          <a:solidFill>
                            <a:srgbClr val="DFF7EB"/>
                          </a:solidFill>
                          <a:latin typeface="Roboto"/>
                          <a:cs typeface="Roboto"/>
                        </a:rPr>
                        <a:t>Margin</a:t>
                      </a:r>
                      <a:endParaRPr lang="en-US"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4D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spc="-10" dirty="0">
                          <a:solidFill>
                            <a:srgbClr val="011538"/>
                          </a:solidFill>
                          <a:latin typeface="Roboto"/>
                          <a:cs typeface="Roboto"/>
                        </a:rPr>
                        <a:t>Ford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14.205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14.425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14.400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195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spc="-10" dirty="0">
                          <a:solidFill>
                            <a:srgbClr val="011538"/>
                          </a:solidFill>
                          <a:latin typeface="Roboto"/>
                          <a:cs typeface="Roboto"/>
                        </a:rPr>
                        <a:t>Chevrolet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11.238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11.435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11.420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182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Nissan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11.752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11.883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11.860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108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9325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Toyota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12.384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12.513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12.500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116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6468551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Dodge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11.169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11.386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11.360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191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198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Honda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11.315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11.383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11.375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60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34109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Hyundai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10.931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11.155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11.140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206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255238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BMW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17.053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17.311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17.300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247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7934696"/>
                  </a:ext>
                </a:extLst>
              </a:tr>
              <a:tr h="365736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KIA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11.748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11.886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11.875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124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235098"/>
                  </a:ext>
                </a:extLst>
              </a:tr>
              <a:tr h="36572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b="1" spc="-10" dirty="0">
                          <a:solidFill>
                            <a:srgbClr val="011538"/>
                          </a:solidFill>
                          <a:latin typeface="Roboto"/>
                          <a:cs typeface="Roboto"/>
                        </a:rPr>
                        <a:t>Average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>
                      <a:solidFill>
                        <a:srgbClr val="011538"/>
                      </a:solidFill>
                      <a:prstDash val="soli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12.421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12.597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12.581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lang="en-US" sz="1200" dirty="0">
                          <a:latin typeface="Roboto"/>
                          <a:cs typeface="Roboto"/>
                        </a:rPr>
                        <a:t>158.78</a:t>
                      </a:r>
                      <a:endParaRPr sz="1200" dirty="0">
                        <a:latin typeface="Roboto"/>
                        <a:cs typeface="Roboto"/>
                      </a:endParaRPr>
                    </a:p>
                  </a:txBody>
                  <a:tcPr marL="0" marR="0" marT="79375" marB="0">
                    <a:lnL w="9525">
                      <a:solidFill>
                        <a:srgbClr val="011538"/>
                      </a:solidFill>
                      <a:prstDash val="solid"/>
                    </a:lnL>
                    <a:lnR w="9525">
                      <a:solidFill>
                        <a:srgbClr val="011538"/>
                      </a:solidFill>
                      <a:prstDash val="solid"/>
                    </a:lnR>
                    <a:lnT w="9525" cap="flat" cmpd="sng" algn="ctr">
                      <a:solidFill>
                        <a:srgbClr val="0115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>
                      <a:solidFill>
                        <a:srgbClr val="011538"/>
                      </a:solidFill>
                      <a:prstDash val="solid"/>
                    </a:lnB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89F910AE-8C76-2CF4-3F38-B7CFA40790E8}"/>
              </a:ext>
            </a:extLst>
          </p:cNvPr>
          <p:cNvGrpSpPr/>
          <p:nvPr/>
        </p:nvGrpSpPr>
        <p:grpSpPr>
          <a:xfrm>
            <a:off x="4234068" y="1598510"/>
            <a:ext cx="4813701" cy="2149162"/>
            <a:chOff x="4644757" y="2315379"/>
            <a:chExt cx="6418268" cy="2865549"/>
          </a:xfrm>
        </p:grpSpPr>
        <p:sp>
          <p:nvSpPr>
            <p:cNvPr id="4" name="object 4"/>
            <p:cNvSpPr/>
            <p:nvPr/>
          </p:nvSpPr>
          <p:spPr>
            <a:xfrm>
              <a:off x="4644757" y="2315379"/>
              <a:ext cx="3126740" cy="449580"/>
            </a:xfrm>
            <a:custGeom>
              <a:avLst/>
              <a:gdLst/>
              <a:ahLst/>
              <a:cxnLst/>
              <a:rect l="l" t="t" r="r" b="b"/>
              <a:pathLst>
                <a:path w="2345054" h="337185">
                  <a:moveTo>
                    <a:pt x="2344520" y="336919"/>
                  </a:moveTo>
                  <a:lnTo>
                    <a:pt x="0" y="336891"/>
                  </a:lnTo>
                  <a:lnTo>
                    <a:pt x="24" y="56152"/>
                  </a:lnTo>
                  <a:lnTo>
                    <a:pt x="4439" y="34295"/>
                  </a:lnTo>
                  <a:lnTo>
                    <a:pt x="16474" y="16446"/>
                  </a:lnTo>
                  <a:lnTo>
                    <a:pt x="34323" y="4412"/>
                  </a:lnTo>
                  <a:lnTo>
                    <a:pt x="56174" y="0"/>
                  </a:lnTo>
                  <a:lnTo>
                    <a:pt x="2288370" y="0"/>
                  </a:lnTo>
                  <a:lnTo>
                    <a:pt x="2328070" y="16447"/>
                  </a:lnTo>
                  <a:lnTo>
                    <a:pt x="2344520" y="56152"/>
                  </a:lnTo>
                  <a:lnTo>
                    <a:pt x="2344520" y="336919"/>
                  </a:lnTo>
                  <a:close/>
                </a:path>
              </a:pathLst>
            </a:cu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4764086" y="2384822"/>
              <a:ext cx="2856653" cy="3043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b="1" kern="1200" spc="-10" dirty="0">
                  <a:solidFill>
                    <a:prstClr val="white"/>
                  </a:solidFill>
                  <a:latin typeface="Roboto"/>
                  <a:ea typeface="+mn-ea"/>
                  <a:cs typeface="Roboto"/>
                </a:rPr>
                <a:t>Proﬁt before </a:t>
              </a:r>
              <a:r>
                <a:rPr b="1" kern="1200" spc="-5" dirty="0">
                  <a:solidFill>
                    <a:prstClr val="white"/>
                  </a:solidFill>
                  <a:latin typeface="Roboto"/>
                  <a:ea typeface="+mn-ea"/>
                  <a:cs typeface="Roboto"/>
                </a:rPr>
                <a:t>ML Model</a:t>
              </a:r>
              <a:r>
                <a:rPr b="1" kern="1200" spc="-45" dirty="0">
                  <a:solidFill>
                    <a:prstClr val="white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b="1" kern="1200" spc="-5" dirty="0">
                  <a:solidFill>
                    <a:prstClr val="white"/>
                  </a:solidFill>
                  <a:latin typeface="Roboto"/>
                  <a:ea typeface="+mn-ea"/>
                  <a:cs typeface="Roboto"/>
                </a:rPr>
                <a:t>($)</a:t>
              </a:r>
              <a:endParaRPr kern="1200" dirty="0">
                <a:solidFill>
                  <a:prstClr val="white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7936251" y="2315379"/>
              <a:ext cx="3126740" cy="449580"/>
            </a:xfrm>
            <a:custGeom>
              <a:avLst/>
              <a:gdLst/>
              <a:ahLst/>
              <a:cxnLst/>
              <a:rect l="l" t="t" r="r" b="b"/>
              <a:pathLst>
                <a:path w="2345054" h="337185">
                  <a:moveTo>
                    <a:pt x="2344520" y="336919"/>
                  </a:moveTo>
                  <a:lnTo>
                    <a:pt x="0" y="336891"/>
                  </a:lnTo>
                  <a:lnTo>
                    <a:pt x="24" y="56152"/>
                  </a:lnTo>
                  <a:lnTo>
                    <a:pt x="4439" y="34295"/>
                  </a:lnTo>
                  <a:lnTo>
                    <a:pt x="16474" y="16446"/>
                  </a:lnTo>
                  <a:lnTo>
                    <a:pt x="34323" y="4412"/>
                  </a:lnTo>
                  <a:lnTo>
                    <a:pt x="56174" y="0"/>
                  </a:lnTo>
                  <a:lnTo>
                    <a:pt x="2288370" y="0"/>
                  </a:lnTo>
                  <a:lnTo>
                    <a:pt x="2328070" y="16447"/>
                  </a:lnTo>
                  <a:lnTo>
                    <a:pt x="2344520" y="56152"/>
                  </a:lnTo>
                  <a:lnTo>
                    <a:pt x="2344520" y="336919"/>
                  </a:lnTo>
                  <a:close/>
                </a:path>
              </a:pathLst>
            </a:custGeom>
            <a:solidFill>
              <a:srgbClr val="214D34"/>
            </a:solidFill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8055576" y="2384822"/>
              <a:ext cx="2672080" cy="30435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b="1" kern="1200" spc="-10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Proﬁt </a:t>
              </a:r>
              <a:r>
                <a:rPr b="1" kern="1200" spc="-5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after ML Model</a:t>
              </a:r>
              <a:r>
                <a:rPr b="1" kern="1200" spc="-65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b="1" kern="1200" spc="-5" dirty="0">
                  <a:solidFill>
                    <a:srgbClr val="DFF7EB"/>
                  </a:solidFill>
                  <a:latin typeface="Roboto"/>
                  <a:ea typeface="+mn-ea"/>
                  <a:cs typeface="Roboto"/>
                </a:rPr>
                <a:t>($)</a:t>
              </a:r>
              <a:endParaRPr kern="120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4644790" y="2764578"/>
              <a:ext cx="3126740" cy="87288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0" tIns="102235" rIns="0" bIns="0" rtlCol="0">
              <a:spAutoFit/>
            </a:bodyPr>
            <a:lstStyle/>
            <a:p>
              <a:pPr algn="ctr" defTabSz="685800">
                <a:lnSpc>
                  <a:spcPts val="1430"/>
                </a:lnSpc>
                <a:spcBef>
                  <a:spcPts val="805"/>
                </a:spcBef>
                <a:buClrTx/>
              </a:pPr>
              <a:r>
                <a:rPr sz="1200" kern="1200" spc="-10" dirty="0">
                  <a:solidFill>
                    <a:srgbClr val="011538"/>
                  </a:solidFill>
                  <a:latin typeface="Roboto"/>
                  <a:cs typeface="Roboto"/>
                </a:rPr>
                <a:t>Assumption:</a:t>
              </a:r>
              <a:endParaRPr sz="1200" kern="1200" dirty="0">
                <a:solidFill>
                  <a:prstClr val="black"/>
                </a:solidFill>
                <a:latin typeface="Roboto"/>
                <a:cs typeface="Roboto"/>
              </a:endParaRPr>
            </a:p>
            <a:p>
              <a:pPr marL="300983" marR="295903" algn="ctr" defTabSz="685800">
                <a:lnSpc>
                  <a:spcPts val="1420"/>
                </a:lnSpc>
                <a:spcBef>
                  <a:spcPts val="55"/>
                </a:spcBef>
                <a:buClrTx/>
              </a:pP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640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 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submission per</a:t>
              </a:r>
              <a:r>
                <a:rPr sz="1200" kern="1200" spc="-90" dirty="0">
                  <a:solidFill>
                    <a:srgbClr val="011538"/>
                  </a:solidFill>
                  <a:latin typeface="Roboto"/>
                  <a:cs typeface="Roboto"/>
                </a:rPr>
                <a:t> 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day  (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640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 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x</a:t>
              </a:r>
              <a:r>
                <a:rPr sz="1200" kern="1200" spc="-15" dirty="0">
                  <a:solidFill>
                    <a:srgbClr val="011538"/>
                  </a:solidFill>
                  <a:latin typeface="Roboto"/>
                  <a:cs typeface="Roboto"/>
                </a:rPr>
                <a:t> 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1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58,78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)</a:t>
              </a:r>
              <a:endParaRPr sz="1200" kern="1200" dirty="0">
                <a:solidFill>
                  <a:prstClr val="black"/>
                </a:solidFill>
                <a:latin typeface="Roboto"/>
                <a:cs typeface="Roboto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936285" y="2764578"/>
              <a:ext cx="3126740" cy="872888"/>
            </a:xfrm>
            <a:prstGeom prst="rect">
              <a:avLst/>
            </a:prstGeom>
            <a:solidFill>
              <a:srgbClr val="DFF7EB"/>
            </a:solidFill>
          </p:spPr>
          <p:txBody>
            <a:bodyPr vert="horz" wrap="square" lIns="0" tIns="102235" rIns="0" bIns="0" rtlCol="0">
              <a:spAutoFit/>
            </a:bodyPr>
            <a:lstStyle/>
            <a:p>
              <a:pPr algn="ctr" defTabSz="685800">
                <a:lnSpc>
                  <a:spcPts val="1430"/>
                </a:lnSpc>
                <a:spcBef>
                  <a:spcPts val="805"/>
                </a:spcBef>
                <a:buClrTx/>
              </a:pPr>
              <a:r>
                <a:rPr sz="1200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Assumption: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  <a:p>
              <a:pPr marL="300983" marR="295903" algn="ctr" defTabSz="685800">
                <a:lnSpc>
                  <a:spcPts val="1420"/>
                </a:lnSpc>
                <a:spcBef>
                  <a:spcPts val="55"/>
                </a:spcBef>
                <a:buClrTx/>
              </a:pP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1.280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submission per</a:t>
              </a:r>
              <a:r>
                <a:rPr sz="1200" kern="1200" spc="-9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day  (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1.280 x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158,78</a:t>
              </a:r>
              <a:r>
                <a:rPr sz="1200" kern="1200" spc="-5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)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4644790" y="3778226"/>
              <a:ext cx="3126740" cy="383011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0" tIns="71120" rIns="0" bIns="0" rtlCol="0">
              <a:spAutoFit/>
            </a:bodyPr>
            <a:lstStyle/>
            <a:p>
              <a:pPr algn="ctr" defTabSz="685800">
                <a:spcBef>
                  <a:spcPts val="560"/>
                </a:spcBef>
                <a:buClrTx/>
              </a:pPr>
              <a:r>
                <a:rPr lang="en-US" b="1" kern="1200" spc="-5" dirty="0">
                  <a:solidFill>
                    <a:srgbClr val="011538"/>
                  </a:solidFill>
                  <a:latin typeface="Arial"/>
                  <a:cs typeface="Arial"/>
                </a:rPr>
                <a:t>101.619</a:t>
              </a:r>
              <a:endParaRPr kern="12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7936252" y="3778226"/>
              <a:ext cx="3126740" cy="382156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0" tIns="70485" rIns="0" bIns="0" rtlCol="0">
              <a:spAutoFit/>
            </a:bodyPr>
            <a:lstStyle/>
            <a:p>
              <a:pPr algn="ctr" defTabSz="685800">
                <a:spcBef>
                  <a:spcPts val="555"/>
                </a:spcBef>
                <a:buClrTx/>
              </a:pPr>
              <a:r>
                <a:rPr lang="en-US" b="1" kern="1200" spc="-5" dirty="0">
                  <a:solidFill>
                    <a:srgbClr val="011538"/>
                  </a:solidFill>
                  <a:latin typeface="Arial"/>
                  <a:cs typeface="Arial"/>
                </a:rPr>
                <a:t>203.238</a:t>
              </a:r>
              <a:endParaRPr kern="1200" dirty="0">
                <a:solidFill>
                  <a:prstClr val="black"/>
                </a:solidFill>
                <a:latin typeface="Arial"/>
                <a:cs typeface="Arial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6207787" y="4265891"/>
              <a:ext cx="3291840" cy="317500"/>
            </a:xfrm>
            <a:custGeom>
              <a:avLst/>
              <a:gdLst/>
              <a:ahLst/>
              <a:cxnLst/>
              <a:rect l="l" t="t" r="r" b="b"/>
              <a:pathLst>
                <a:path w="2468879" h="238125">
                  <a:moveTo>
                    <a:pt x="0" y="0"/>
                  </a:moveTo>
                  <a:lnTo>
                    <a:pt x="0" y="238124"/>
                  </a:lnTo>
                  <a:lnTo>
                    <a:pt x="2468695" y="238124"/>
                  </a:lnTo>
                  <a:lnTo>
                    <a:pt x="2468695" y="599"/>
                  </a:lnTo>
                </a:path>
              </a:pathLst>
            </a:custGeom>
            <a:ln w="9524">
              <a:solidFill>
                <a:srgbClr val="011538"/>
              </a:solidFill>
            </a:ln>
          </p:spPr>
          <p:txBody>
            <a:bodyPr wrap="square" lIns="0" tIns="0" rIns="0" bIns="0" rtlCol="0"/>
            <a:lstStyle/>
            <a:p>
              <a:pPr defTabSz="685800">
                <a:buClrTx/>
              </a:pPr>
              <a:endParaRPr sz="18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6578257" y="4672646"/>
              <a:ext cx="2547619" cy="263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defTabSz="685800">
                <a:spcBef>
                  <a:spcPts val="100"/>
                </a:spcBef>
                <a:buClrTx/>
              </a:pPr>
              <a:r>
                <a:rPr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Proﬁt difference: </a:t>
              </a:r>
              <a:r>
                <a:rPr sz="1200" b="1" kern="120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$</a:t>
              </a:r>
              <a:r>
                <a:rPr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 </a:t>
              </a:r>
              <a:r>
                <a:rPr lang="en-US" sz="1200" b="1" kern="1200" spc="-10" dirty="0">
                  <a:solidFill>
                    <a:srgbClr val="011538"/>
                  </a:solidFill>
                  <a:latin typeface="Roboto"/>
                  <a:ea typeface="+mn-ea"/>
                  <a:cs typeface="Roboto"/>
                </a:rPr>
                <a:t>101.619</a:t>
              </a:r>
              <a:endParaRPr sz="1200" kern="1200" dirty="0">
                <a:solidFill>
                  <a:prstClr val="black"/>
                </a:solidFill>
                <a:latin typeface="Roboto"/>
                <a:ea typeface="+mn-ea"/>
                <a:cs typeface="Roboto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6799040" y="4941547"/>
              <a:ext cx="2149427" cy="23938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0" tIns="0" rIns="0" bIns="0" rtlCol="0">
              <a:spAutoFit/>
            </a:bodyPr>
            <a:lstStyle/>
            <a:p>
              <a:pPr defTabSz="685800">
                <a:lnSpc>
                  <a:spcPts val="1390"/>
                </a:lnSpc>
                <a:buClrTx/>
              </a:pPr>
              <a:r>
                <a:rPr sz="1200" b="1" kern="1200" spc="-10" dirty="0">
                  <a:solidFill>
                    <a:srgbClr val="011538"/>
                  </a:solidFill>
                  <a:latin typeface="Roboto"/>
                  <a:cs typeface="Roboto"/>
                </a:rPr>
                <a:t>Increase 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in </a:t>
              </a:r>
              <a:r>
                <a:rPr sz="1200" b="1" kern="1200" spc="-10" dirty="0">
                  <a:solidFill>
                    <a:srgbClr val="011538"/>
                  </a:solidFill>
                  <a:latin typeface="Roboto"/>
                  <a:cs typeface="Roboto"/>
                </a:rPr>
                <a:t>Proﬁt:</a:t>
              </a:r>
              <a:r>
                <a:rPr sz="1200" b="1" kern="1200" spc="-35" dirty="0">
                  <a:solidFill>
                    <a:srgbClr val="011538"/>
                  </a:solidFill>
                  <a:latin typeface="Roboto"/>
                  <a:cs typeface="Roboto"/>
                </a:rPr>
                <a:t> </a:t>
              </a:r>
              <a:r>
                <a:rPr lang="en-US"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100</a:t>
              </a:r>
              <a:r>
                <a:rPr sz="1200" b="1" kern="1200" spc="-5" dirty="0">
                  <a:solidFill>
                    <a:srgbClr val="011538"/>
                  </a:solidFill>
                  <a:latin typeface="Roboto"/>
                  <a:cs typeface="Roboto"/>
                </a:rPr>
                <a:t>%</a:t>
              </a:r>
              <a:endParaRPr sz="1200" kern="1200" dirty="0">
                <a:solidFill>
                  <a:prstClr val="black"/>
                </a:solidFill>
                <a:latin typeface="Roboto"/>
                <a:cs typeface="Roboto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7"/>
          <p:cNvSpPr txBox="1"/>
          <p:nvPr/>
        </p:nvSpPr>
        <p:spPr>
          <a:xfrm>
            <a:off x="521274" y="1191971"/>
            <a:ext cx="8156575" cy="4018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30200" marR="3810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https://www.mckinsey.com/industries/automotive-and-assembly/our-insights/used-cars-new-platforms-acceleratin  g-sales-in-a-digitally-disrupted-market</a:t>
            </a:r>
            <a:endParaRPr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marR="3810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https://www.autocheatsheet.com/trade-in/how-appraisal-process-works.html#:~:text=The%20used%20car%20appr  aisal%20process,appraiser%20is%20at%20the%20time</a:t>
            </a:r>
            <a:endParaRPr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marR="0" lvl="0" indent="-317500" algn="l" rtl="0">
              <a:spcBef>
                <a:spcPts val="20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https://www.carhistory.com.au/news-and-media/infographic-used-car-survey-2016</a:t>
            </a:r>
            <a:endParaRPr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marR="3810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https://res.cloudinary.com/dkrav2qn2/images/w_1024,h_768/f_webp,q_auto/v1621681071/Used-car-market-in-US-  Market-segmentation/Used-car-market-in-US-Market-segmentation-png?_i=AA</a:t>
            </a:r>
            <a:endParaRPr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" sz="1200" u="sng" dirty="0">
                <a:solidFill>
                  <a:srgbClr val="0563C1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https://www.drivparts.com/parts-matter/learning-center/driver-education-and-vehicle-safety/manual-vs-automatic-c  ar.</a:t>
            </a:r>
            <a:r>
              <a:rPr lang="en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endParaRPr lang="en" sz="1200" u="sng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r>
              <a:rPr lang="en-ID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https://www2.deloitte.com/content/dam/Deloitte/in/Documents/manufacturing/in-mfg-driving-through-the-urban-used-car-market-noexp.pdf</a:t>
            </a:r>
            <a:endParaRPr lang="en-ID"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indent="-317500">
              <a:lnSpc>
                <a:spcPct val="114999"/>
              </a:lnSpc>
              <a:buClr>
                <a:srgbClr val="011538"/>
              </a:buClr>
              <a:buSzPts val="1200"/>
              <a:buFont typeface="Arial"/>
              <a:buChar char="●"/>
            </a:pPr>
            <a:r>
              <a:rPr lang="en-US" sz="12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https://www.eprofitfocus.com/market-intelligence/motor-industry-update/financial-dynamics-of-used-cars</a:t>
            </a:r>
            <a:endParaRPr lang="en-US"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30200" indent="-317500">
              <a:lnSpc>
                <a:spcPct val="114999"/>
              </a:lnSpc>
              <a:buClr>
                <a:srgbClr val="011538"/>
              </a:buClr>
              <a:buSzPts val="1200"/>
              <a:buFont typeface="Arial"/>
              <a:buChar char="●"/>
            </a:pPr>
            <a:r>
              <a:rPr lang="en-ID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https://www.am-online.com/news/used-cars/2022/07/11/used-car-price-growth-remains-415-ahead-of-pre-pandemic-levels</a:t>
            </a:r>
            <a:endParaRPr lang="en-ID"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30200" indent="-317500">
              <a:lnSpc>
                <a:spcPct val="114999"/>
              </a:lnSpc>
              <a:buClr>
                <a:srgbClr val="011538"/>
              </a:buClr>
              <a:buSzPts val="1200"/>
              <a:buFont typeface="Arial"/>
              <a:buChar char="●"/>
            </a:pPr>
            <a:r>
              <a:rPr lang="en-ID" sz="1200" u="sng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https://www.ibisworld.com/industry-statistics/market-size/used-car-dealers-united-states/</a:t>
            </a:r>
            <a:endParaRPr lang="en-ID" sz="1200" u="sng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30200" indent="-317500">
              <a:lnSpc>
                <a:spcPct val="114999"/>
              </a:lnSpc>
              <a:buClr>
                <a:srgbClr val="011538"/>
              </a:buClr>
              <a:buSzPts val="1200"/>
              <a:buFont typeface="Arial"/>
              <a:buChar char="●"/>
            </a:pPr>
            <a:r>
              <a:rPr lang="en-ID" sz="1200" u="sng" dirty="0">
                <a:solidFill>
                  <a:srgbClr val="0070C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https://cardealermagazine.co.uk/publish/used-car-industry-ranks-lowest-trust-consumers/121224</a:t>
            </a:r>
            <a:endParaRPr lang="en-ID" sz="1200" u="sng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30200" indent="-317500">
              <a:lnSpc>
                <a:spcPct val="114999"/>
              </a:lnSpc>
              <a:buClr>
                <a:srgbClr val="011538"/>
              </a:buClr>
              <a:buSzPts val="1200"/>
              <a:buFont typeface="Arial"/>
              <a:buChar char="●"/>
            </a:pPr>
            <a:endParaRPr lang="en-ID"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330200" marR="0" lvl="0" indent="-31750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rgbClr val="011538"/>
              </a:buClr>
              <a:buSzPts val="1200"/>
              <a:buFont typeface="Arial"/>
              <a:buChar char="●"/>
            </a:pPr>
            <a:endParaRPr sz="1200" dirty="0">
              <a:solidFill>
                <a:srgbClr val="0070C0"/>
              </a:solidFill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569" name="Google Shape;569;p57"/>
          <p:cNvSpPr txBox="1">
            <a:spLocks noGrp="1"/>
          </p:cNvSpPr>
          <p:nvPr>
            <p:ph type="title"/>
          </p:nvPr>
        </p:nvSpPr>
        <p:spPr>
          <a:xfrm>
            <a:off x="2760611" y="109877"/>
            <a:ext cx="3617595" cy="52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External Source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33"/>
          <p:cNvGrpSpPr/>
          <p:nvPr/>
        </p:nvGrpSpPr>
        <p:grpSpPr>
          <a:xfrm>
            <a:off x="4571990" y="0"/>
            <a:ext cx="4572000" cy="5143500"/>
            <a:chOff x="4571990" y="0"/>
            <a:chExt cx="4572000" cy="5143500"/>
          </a:xfrm>
        </p:grpSpPr>
        <p:sp>
          <p:nvSpPr>
            <p:cNvPr id="187" name="Google Shape;187;p33"/>
            <p:cNvSpPr/>
            <p:nvPr/>
          </p:nvSpPr>
          <p:spPr>
            <a:xfrm>
              <a:off x="457199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 extrusionOk="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214D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7574184" y="3712217"/>
              <a:ext cx="1193100" cy="11931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33"/>
          <p:cNvSpPr txBox="1"/>
          <p:nvPr/>
        </p:nvSpPr>
        <p:spPr>
          <a:xfrm>
            <a:off x="5170389" y="1066772"/>
            <a:ext cx="3374400" cy="16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2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00</a:t>
            </a:r>
            <a:endParaRPr sz="4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Background</a:t>
            </a:r>
            <a:endParaRPr sz="4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925" y="0"/>
            <a:ext cx="5202861" cy="290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/>
          <p:nvPr/>
        </p:nvSpPr>
        <p:spPr>
          <a:xfrm>
            <a:off x="0" y="4665275"/>
            <a:ext cx="9144000" cy="432300"/>
          </a:xfrm>
          <a:prstGeom prst="rect">
            <a:avLst/>
          </a:prstGeom>
          <a:solidFill>
            <a:srgbClr val="274E1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9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https://www.ibisworld.com/industry-statistics/market-size/used-car-dealers-united-states/</a:t>
            </a:r>
            <a:endParaRPr lang="en-ID" sz="900" u="sng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https://www.psmarketresearch.com/market-analysis/used-car-market</a:t>
            </a:r>
            <a:endParaRPr lang="en-ID" sz="800" dirty="0">
              <a:solidFill>
                <a:schemeClr val="bg1"/>
              </a:solidFill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4331025" y="4042325"/>
            <a:ext cx="514500" cy="4464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4331025" y="3498725"/>
            <a:ext cx="514500" cy="4464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/>
          <p:nvPr/>
        </p:nvSpPr>
        <p:spPr>
          <a:xfrm>
            <a:off x="4331025" y="2903075"/>
            <a:ext cx="514500" cy="4464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4"/>
          <p:cNvSpPr txBox="1"/>
          <p:nvPr/>
        </p:nvSpPr>
        <p:spPr>
          <a:xfrm>
            <a:off x="4331025" y="3472700"/>
            <a:ext cx="561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</a:rPr>
              <a:t>6%</a:t>
            </a:r>
            <a:endParaRPr sz="2700" b="1"/>
          </a:p>
        </p:txBody>
      </p:sp>
      <p:sp>
        <p:nvSpPr>
          <p:cNvPr id="200" name="Google Shape;200;p34"/>
          <p:cNvSpPr txBox="1"/>
          <p:nvPr/>
        </p:nvSpPr>
        <p:spPr>
          <a:xfrm>
            <a:off x="4305975" y="2888375"/>
            <a:ext cx="61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2,4%</a:t>
            </a:r>
            <a:endParaRPr sz="2300" b="1"/>
          </a:p>
        </p:txBody>
      </p:sp>
      <p:sp>
        <p:nvSpPr>
          <p:cNvPr id="201" name="Google Shape;201;p34"/>
          <p:cNvSpPr txBox="1"/>
          <p:nvPr/>
        </p:nvSpPr>
        <p:spPr>
          <a:xfrm>
            <a:off x="4216725" y="4088900"/>
            <a:ext cx="74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$146.5 bn</a:t>
            </a:r>
            <a:endParaRPr sz="2000" b="1"/>
          </a:p>
        </p:txBody>
      </p:sp>
      <p:sp>
        <p:nvSpPr>
          <p:cNvPr id="202" name="Google Shape;202;p34"/>
          <p:cNvSpPr txBox="1"/>
          <p:nvPr/>
        </p:nvSpPr>
        <p:spPr>
          <a:xfrm>
            <a:off x="4816125" y="2873950"/>
            <a:ext cx="4161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Car Dealers in the US Annualized Market Size Growth 2017–2022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816125" y="3561450"/>
            <a:ext cx="37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Car Dealers in the US Market Size Growth in 2022</a:t>
            </a:r>
            <a:endParaRPr sz="10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816125" y="4113363"/>
            <a:ext cx="370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Used Car Dealers in the US Market Size in 2022</a:t>
            </a:r>
            <a:endParaRPr sz="1000"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 rotWithShape="1">
          <a:blip r:embed="rId6">
            <a:alphaModFix/>
          </a:blip>
          <a:srcRect r="31712"/>
          <a:stretch/>
        </p:blipFill>
        <p:spPr>
          <a:xfrm>
            <a:off x="76213" y="48837"/>
            <a:ext cx="3222157" cy="301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E08ACD-0281-58C4-97EC-7F83381E9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65" y="3213141"/>
            <a:ext cx="2973412" cy="12389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800035" y="733349"/>
            <a:ext cx="7543909" cy="3714892"/>
            <a:chOff x="800035" y="733348"/>
            <a:chExt cx="7543909" cy="3714892"/>
          </a:xfrm>
        </p:grpSpPr>
        <p:sp>
          <p:nvSpPr>
            <p:cNvPr id="211" name="Google Shape;211;p35"/>
            <p:cNvSpPr/>
            <p:nvPr/>
          </p:nvSpPr>
          <p:spPr>
            <a:xfrm>
              <a:off x="800035" y="733348"/>
              <a:ext cx="7543909" cy="371489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857213" y="771448"/>
              <a:ext cx="7430134" cy="3601085"/>
            </a:xfrm>
            <a:custGeom>
              <a:avLst/>
              <a:gdLst/>
              <a:ahLst/>
              <a:cxnLst/>
              <a:rect l="l" t="t" r="r" b="b"/>
              <a:pathLst>
                <a:path w="7430134" h="3601085" extrusionOk="0">
                  <a:moveTo>
                    <a:pt x="6829421" y="3600592"/>
                  </a:moveTo>
                  <a:lnTo>
                    <a:pt x="0" y="3600592"/>
                  </a:lnTo>
                  <a:lnTo>
                    <a:pt x="34" y="600111"/>
                  </a:lnTo>
                  <a:lnTo>
                    <a:pt x="1840" y="553213"/>
                  </a:lnTo>
                  <a:lnTo>
                    <a:pt x="7168" y="507301"/>
                  </a:lnTo>
                  <a:lnTo>
                    <a:pt x="15884" y="462511"/>
                  </a:lnTo>
                  <a:lnTo>
                    <a:pt x="27855" y="418974"/>
                  </a:lnTo>
                  <a:lnTo>
                    <a:pt x="42949" y="376825"/>
                  </a:lnTo>
                  <a:lnTo>
                    <a:pt x="61031" y="336197"/>
                  </a:lnTo>
                  <a:lnTo>
                    <a:pt x="81967" y="297223"/>
                  </a:lnTo>
                  <a:lnTo>
                    <a:pt x="105626" y="260037"/>
                  </a:lnTo>
                  <a:lnTo>
                    <a:pt x="131872" y="224772"/>
                  </a:lnTo>
                  <a:lnTo>
                    <a:pt x="160574" y="191561"/>
                  </a:lnTo>
                  <a:lnTo>
                    <a:pt x="191596" y="160539"/>
                  </a:lnTo>
                  <a:lnTo>
                    <a:pt x="224807" y="131837"/>
                  </a:lnTo>
                  <a:lnTo>
                    <a:pt x="260072" y="105591"/>
                  </a:lnTo>
                  <a:lnTo>
                    <a:pt x="297258" y="81932"/>
                  </a:lnTo>
                  <a:lnTo>
                    <a:pt x="336232" y="60996"/>
                  </a:lnTo>
                  <a:lnTo>
                    <a:pt x="376860" y="42914"/>
                  </a:lnTo>
                  <a:lnTo>
                    <a:pt x="419009" y="27820"/>
                  </a:lnTo>
                  <a:lnTo>
                    <a:pt x="462546" y="15849"/>
                  </a:lnTo>
                  <a:lnTo>
                    <a:pt x="507336" y="7133"/>
                  </a:lnTo>
                  <a:lnTo>
                    <a:pt x="553248" y="1805"/>
                  </a:lnTo>
                  <a:lnTo>
                    <a:pt x="600146" y="0"/>
                  </a:lnTo>
                  <a:lnTo>
                    <a:pt x="7429545" y="0"/>
                  </a:lnTo>
                  <a:lnTo>
                    <a:pt x="7429520" y="3000494"/>
                  </a:lnTo>
                  <a:lnTo>
                    <a:pt x="7427714" y="3047391"/>
                  </a:lnTo>
                  <a:lnTo>
                    <a:pt x="7422387" y="3093301"/>
                  </a:lnTo>
                  <a:lnTo>
                    <a:pt x="7413671" y="3138090"/>
                  </a:lnTo>
                  <a:lnTo>
                    <a:pt x="7401699" y="3181626"/>
                  </a:lnTo>
                  <a:lnTo>
                    <a:pt x="7386606" y="3223774"/>
                  </a:lnTo>
                  <a:lnTo>
                    <a:pt x="7368525" y="3264401"/>
                  </a:lnTo>
                  <a:lnTo>
                    <a:pt x="7347588" y="3303374"/>
                  </a:lnTo>
                  <a:lnTo>
                    <a:pt x="7323930" y="3340560"/>
                  </a:lnTo>
                  <a:lnTo>
                    <a:pt x="7297684" y="3375824"/>
                  </a:lnTo>
                  <a:lnTo>
                    <a:pt x="7268984" y="3409034"/>
                  </a:lnTo>
                  <a:lnTo>
                    <a:pt x="7237962" y="3440056"/>
                  </a:lnTo>
                  <a:lnTo>
                    <a:pt x="7204752" y="3468757"/>
                  </a:lnTo>
                  <a:lnTo>
                    <a:pt x="7169487" y="3495003"/>
                  </a:lnTo>
                  <a:lnTo>
                    <a:pt x="7132302" y="3518661"/>
                  </a:lnTo>
                  <a:lnTo>
                    <a:pt x="7093329" y="3539597"/>
                  </a:lnTo>
                  <a:lnTo>
                    <a:pt x="7052701" y="3557679"/>
                  </a:lnTo>
                  <a:lnTo>
                    <a:pt x="7010553" y="3572772"/>
                  </a:lnTo>
                  <a:lnTo>
                    <a:pt x="6967018" y="3584743"/>
                  </a:lnTo>
                  <a:lnTo>
                    <a:pt x="6922228" y="3593459"/>
                  </a:lnTo>
                  <a:lnTo>
                    <a:pt x="6876318" y="3598787"/>
                  </a:lnTo>
                  <a:lnTo>
                    <a:pt x="6829421" y="3600592"/>
                  </a:lnTo>
                  <a:close/>
                </a:path>
              </a:pathLst>
            </a:custGeom>
            <a:solidFill>
              <a:srgbClr val="DFF7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217247" y="1090397"/>
              <a:ext cx="788035" cy="788035"/>
            </a:xfrm>
            <a:custGeom>
              <a:avLst/>
              <a:gdLst/>
              <a:ahLst/>
              <a:cxnLst/>
              <a:rect l="l" t="t" r="r" b="b"/>
              <a:pathLst>
                <a:path w="788035" h="788035" extrusionOk="0">
                  <a:moveTo>
                    <a:pt x="787498" y="787498"/>
                  </a:moveTo>
                  <a:lnTo>
                    <a:pt x="0" y="787498"/>
                  </a:lnTo>
                  <a:lnTo>
                    <a:pt x="0" y="0"/>
                  </a:lnTo>
                  <a:lnTo>
                    <a:pt x="787498" y="0"/>
                  </a:lnTo>
                  <a:lnTo>
                    <a:pt x="787498" y="787498"/>
                  </a:lnTo>
                  <a:close/>
                </a:path>
              </a:pathLst>
            </a:custGeom>
            <a:solidFill>
              <a:srgbClr val="214D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1217501" y="1190424"/>
            <a:ext cx="759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3300"/>
              <a:buFont typeface="Verdana"/>
              <a:buNone/>
            </a:pPr>
            <a:r>
              <a:rPr lang="en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01</a:t>
            </a:r>
            <a:endParaRPr/>
          </a:p>
        </p:txBody>
      </p:sp>
      <p:sp>
        <p:nvSpPr>
          <p:cNvPr id="215" name="Google Shape;215;p35"/>
          <p:cNvSpPr txBox="1"/>
          <p:nvPr/>
        </p:nvSpPr>
        <p:spPr>
          <a:xfrm>
            <a:off x="2077766" y="1061849"/>
            <a:ext cx="22962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Business Understanding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Menentukan problem deﬁnition, goal, objective  and metrics of the business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1217248" y="2177995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 extrusionOk="0">
                <a:moveTo>
                  <a:pt x="787498" y="787498"/>
                </a:moveTo>
                <a:lnTo>
                  <a:pt x="0" y="787498"/>
                </a:lnTo>
                <a:lnTo>
                  <a:pt x="0" y="0"/>
                </a:lnTo>
                <a:lnTo>
                  <a:pt x="787498" y="0"/>
                </a:lnTo>
                <a:lnTo>
                  <a:pt x="787498" y="787498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2077775" y="2140337"/>
            <a:ext cx="23559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3810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Mengumpulkan informasi dari dataset dan membuat insight dari data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1217248" y="3265594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 extrusionOk="0">
                <a:moveTo>
                  <a:pt x="787498" y="787498"/>
                </a:moveTo>
                <a:lnTo>
                  <a:pt x="0" y="787498"/>
                </a:lnTo>
                <a:lnTo>
                  <a:pt x="0" y="0"/>
                </a:lnTo>
                <a:lnTo>
                  <a:pt x="787498" y="0"/>
                </a:lnTo>
                <a:lnTo>
                  <a:pt x="787498" y="787498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5"/>
          <p:cNvSpPr txBox="1"/>
          <p:nvPr/>
        </p:nvSpPr>
        <p:spPr>
          <a:xfrm>
            <a:off x="2077775" y="3265601"/>
            <a:ext cx="19095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Data Pre-Processing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762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Melakukan data cleansing and feature  engineering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5"/>
          <p:cNvSpPr/>
          <p:nvPr/>
        </p:nvSpPr>
        <p:spPr>
          <a:xfrm>
            <a:off x="4741641" y="1090398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 extrusionOk="0">
                <a:moveTo>
                  <a:pt x="787498" y="787498"/>
                </a:moveTo>
                <a:lnTo>
                  <a:pt x="0" y="787498"/>
                </a:lnTo>
                <a:lnTo>
                  <a:pt x="0" y="0"/>
                </a:lnTo>
                <a:lnTo>
                  <a:pt x="787498" y="0"/>
                </a:lnTo>
                <a:lnTo>
                  <a:pt x="787498" y="787498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5"/>
          <p:cNvSpPr/>
          <p:nvPr/>
        </p:nvSpPr>
        <p:spPr>
          <a:xfrm>
            <a:off x="4741641" y="2177995"/>
            <a:ext cx="788035" cy="788035"/>
          </a:xfrm>
          <a:custGeom>
            <a:avLst/>
            <a:gdLst/>
            <a:ahLst/>
            <a:cxnLst/>
            <a:rect l="l" t="t" r="r" b="b"/>
            <a:pathLst>
              <a:path w="788035" h="788035" extrusionOk="0">
                <a:moveTo>
                  <a:pt x="787498" y="787498"/>
                </a:moveTo>
                <a:lnTo>
                  <a:pt x="0" y="787498"/>
                </a:lnTo>
                <a:lnTo>
                  <a:pt x="0" y="0"/>
                </a:lnTo>
                <a:lnTo>
                  <a:pt x="787498" y="0"/>
                </a:lnTo>
                <a:lnTo>
                  <a:pt x="787498" y="787498"/>
                </a:lnTo>
                <a:close/>
              </a:path>
            </a:pathLst>
          </a:custGeom>
          <a:solidFill>
            <a:srgbClr val="214D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5"/>
          <p:cNvSpPr txBox="1"/>
          <p:nvPr/>
        </p:nvSpPr>
        <p:spPr>
          <a:xfrm>
            <a:off x="5602150" y="2178000"/>
            <a:ext cx="2537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764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Business Recommendation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2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Dampak model terhadap bisnis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5"/>
          <p:cNvSpPr txBox="1"/>
          <p:nvPr/>
        </p:nvSpPr>
        <p:spPr>
          <a:xfrm>
            <a:off x="4343401" y="38773"/>
            <a:ext cx="4574565" cy="62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Table of  Contents</a:t>
            </a:r>
            <a:endParaRPr sz="4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5"/>
          <p:cNvSpPr txBox="1"/>
          <p:nvPr/>
        </p:nvSpPr>
        <p:spPr>
          <a:xfrm>
            <a:off x="5602150" y="1061851"/>
            <a:ext cx="2456100" cy="82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Modelling &amp; Evaluation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4D34"/>
                </a:solidFill>
                <a:latin typeface="Roboto"/>
                <a:ea typeface="Roboto"/>
                <a:cs typeface="Roboto"/>
                <a:sym typeface="Roboto"/>
              </a:rPr>
              <a:t>membuat model machine learning and melakukan evaluasi dari model yang sudah dibuat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5"/>
          <p:cNvSpPr txBox="1">
            <a:spLocks noGrp="1"/>
          </p:cNvSpPr>
          <p:nvPr>
            <p:ph type="title"/>
          </p:nvPr>
        </p:nvSpPr>
        <p:spPr>
          <a:xfrm>
            <a:off x="1231751" y="3325912"/>
            <a:ext cx="759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3300"/>
              <a:buFont typeface="Verdana"/>
              <a:buNone/>
            </a:pPr>
            <a:r>
              <a:rPr lang="en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title"/>
          </p:nvPr>
        </p:nvSpPr>
        <p:spPr>
          <a:xfrm>
            <a:off x="1217488" y="2330399"/>
            <a:ext cx="759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3300"/>
              <a:buFont typeface="Verdana"/>
              <a:buNone/>
            </a:pPr>
            <a:r>
              <a:rPr lang="en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4756151" y="1224012"/>
            <a:ext cx="759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3300"/>
              <a:buFont typeface="Verdana"/>
              <a:buNone/>
            </a:pPr>
            <a:r>
              <a:rPr lang="en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04</a:t>
            </a:r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4756138" y="2301724"/>
            <a:ext cx="759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FF7EB"/>
              </a:buClr>
              <a:buSzPts val="3300"/>
              <a:buFont typeface="Verdana"/>
              <a:buNone/>
            </a:pPr>
            <a:r>
              <a:rPr lang="en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6"/>
          <p:cNvGrpSpPr/>
          <p:nvPr/>
        </p:nvGrpSpPr>
        <p:grpSpPr>
          <a:xfrm>
            <a:off x="4571990" y="0"/>
            <a:ext cx="4572000" cy="5143500"/>
            <a:chOff x="4571990" y="0"/>
            <a:chExt cx="4572000" cy="5143500"/>
          </a:xfrm>
        </p:grpSpPr>
        <p:sp>
          <p:nvSpPr>
            <p:cNvPr id="234" name="Google Shape;234;p36"/>
            <p:cNvSpPr/>
            <p:nvPr/>
          </p:nvSpPr>
          <p:spPr>
            <a:xfrm>
              <a:off x="457199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 extrusionOk="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214D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36"/>
            <p:cNvSpPr/>
            <p:nvPr/>
          </p:nvSpPr>
          <p:spPr>
            <a:xfrm>
              <a:off x="7574184" y="3712217"/>
              <a:ext cx="1193147" cy="119314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6"/>
          <p:cNvSpPr txBox="1"/>
          <p:nvPr/>
        </p:nvSpPr>
        <p:spPr>
          <a:xfrm>
            <a:off x="5170389" y="1066772"/>
            <a:ext cx="3374390" cy="2244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320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DFF7EB"/>
                </a:solidFill>
                <a:latin typeface="Verdana"/>
                <a:ea typeface="Verdana"/>
                <a:cs typeface="Verdana"/>
                <a:sym typeface="Verdana"/>
              </a:rPr>
              <a:t>01</a:t>
            </a:r>
            <a:endParaRPr sz="4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2700" marR="0" lvl="0" indent="0" algn="ctr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DFF7EB"/>
                </a:solidFill>
                <a:latin typeface="Roboto"/>
                <a:ea typeface="Roboto"/>
                <a:cs typeface="Roboto"/>
                <a:sym typeface="Roboto"/>
              </a:rPr>
              <a:t>Business  Understanding</a:t>
            </a:r>
            <a:endParaRPr sz="4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/>
        </p:nvSpPr>
        <p:spPr>
          <a:xfrm>
            <a:off x="1473765" y="2376847"/>
            <a:ext cx="6562800" cy="856004"/>
          </a:xfrm>
          <a:prstGeom prst="rect">
            <a:avLst/>
          </a:prstGeom>
          <a:solidFill>
            <a:srgbClr val="DFF7EB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Proses penentuan harga mobil bekas secara manual </a:t>
            </a: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efisien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sehingga berdampak pada </a:t>
            </a: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REVENUE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atau </a:t>
            </a: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PROFIT</a:t>
            </a:r>
          </a:p>
          <a:p>
            <a:pPr marL="0" marR="0" lvl="0" indent="0" algn="ctr" rtl="0">
              <a:lnSpc>
                <a:spcPct val="103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tidak optimal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2" name="Google Shape;242;p37"/>
          <p:cNvGrpSpPr/>
          <p:nvPr/>
        </p:nvGrpSpPr>
        <p:grpSpPr>
          <a:xfrm>
            <a:off x="3847957" y="1032827"/>
            <a:ext cx="1175397" cy="1175397"/>
            <a:chOff x="5969263" y="1159522"/>
            <a:chExt cx="1175397" cy="1175397"/>
          </a:xfrm>
        </p:grpSpPr>
        <p:sp>
          <p:nvSpPr>
            <p:cNvPr id="243" name="Google Shape;243;p37"/>
            <p:cNvSpPr/>
            <p:nvPr/>
          </p:nvSpPr>
          <p:spPr>
            <a:xfrm>
              <a:off x="5969263" y="1159522"/>
              <a:ext cx="1175397" cy="117539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37"/>
            <p:cNvSpPr/>
            <p:nvPr/>
          </p:nvSpPr>
          <p:spPr>
            <a:xfrm>
              <a:off x="6026413" y="1197622"/>
              <a:ext cx="1061720" cy="1061720"/>
            </a:xfrm>
            <a:custGeom>
              <a:avLst/>
              <a:gdLst/>
              <a:ahLst/>
              <a:cxnLst/>
              <a:rect l="l" t="t" r="r" b="b"/>
              <a:pathLst>
                <a:path w="1061720" h="1061720" extrusionOk="0">
                  <a:moveTo>
                    <a:pt x="530548" y="1061097"/>
                  </a:moveTo>
                  <a:lnTo>
                    <a:pt x="482256" y="1058929"/>
                  </a:lnTo>
                  <a:lnTo>
                    <a:pt x="435179" y="1052550"/>
                  </a:lnTo>
                  <a:lnTo>
                    <a:pt x="389504" y="1042146"/>
                  </a:lnTo>
                  <a:lnTo>
                    <a:pt x="345419" y="1027905"/>
                  </a:lnTo>
                  <a:lnTo>
                    <a:pt x="303110" y="1010015"/>
                  </a:lnTo>
                  <a:lnTo>
                    <a:pt x="262766" y="988662"/>
                  </a:lnTo>
                  <a:lnTo>
                    <a:pt x="224573" y="964034"/>
                  </a:lnTo>
                  <a:lnTo>
                    <a:pt x="188718" y="936319"/>
                  </a:lnTo>
                  <a:lnTo>
                    <a:pt x="155390" y="905703"/>
                  </a:lnTo>
                  <a:lnTo>
                    <a:pt x="124775" y="872375"/>
                  </a:lnTo>
                  <a:lnTo>
                    <a:pt x="97060" y="836520"/>
                  </a:lnTo>
                  <a:lnTo>
                    <a:pt x="72433" y="798327"/>
                  </a:lnTo>
                  <a:lnTo>
                    <a:pt x="51081" y="757982"/>
                  </a:lnTo>
                  <a:lnTo>
                    <a:pt x="33191" y="715674"/>
                  </a:lnTo>
                  <a:lnTo>
                    <a:pt x="18951" y="671589"/>
                  </a:lnTo>
                  <a:lnTo>
                    <a:pt x="8547" y="625915"/>
                  </a:lnTo>
                  <a:lnTo>
                    <a:pt x="2168" y="578839"/>
                  </a:lnTo>
                  <a:lnTo>
                    <a:pt x="0" y="530548"/>
                  </a:lnTo>
                  <a:lnTo>
                    <a:pt x="2168" y="482258"/>
                  </a:lnTo>
                  <a:lnTo>
                    <a:pt x="8547" y="435182"/>
                  </a:lnTo>
                  <a:lnTo>
                    <a:pt x="18951" y="389507"/>
                  </a:lnTo>
                  <a:lnTo>
                    <a:pt x="33191" y="345423"/>
                  </a:lnTo>
                  <a:lnTo>
                    <a:pt x="51081" y="303114"/>
                  </a:lnTo>
                  <a:lnTo>
                    <a:pt x="72433" y="262770"/>
                  </a:lnTo>
                  <a:lnTo>
                    <a:pt x="97060" y="224577"/>
                  </a:lnTo>
                  <a:lnTo>
                    <a:pt x="124775" y="188722"/>
                  </a:lnTo>
                  <a:lnTo>
                    <a:pt x="155390" y="155394"/>
                  </a:lnTo>
                  <a:lnTo>
                    <a:pt x="188718" y="124778"/>
                  </a:lnTo>
                  <a:lnTo>
                    <a:pt x="224573" y="97063"/>
                  </a:lnTo>
                  <a:lnTo>
                    <a:pt x="262766" y="72435"/>
                  </a:lnTo>
                  <a:lnTo>
                    <a:pt x="303110" y="51082"/>
                  </a:lnTo>
                  <a:lnTo>
                    <a:pt x="345419" y="33192"/>
                  </a:lnTo>
                  <a:lnTo>
                    <a:pt x="389504" y="18951"/>
                  </a:lnTo>
                  <a:lnTo>
                    <a:pt x="435179" y="8547"/>
                  </a:lnTo>
                  <a:lnTo>
                    <a:pt x="482256" y="2168"/>
                  </a:lnTo>
                  <a:lnTo>
                    <a:pt x="530548" y="0"/>
                  </a:lnTo>
                  <a:lnTo>
                    <a:pt x="582983" y="2596"/>
                  </a:lnTo>
                  <a:lnTo>
                    <a:pt x="634531" y="10288"/>
                  </a:lnTo>
                  <a:lnTo>
                    <a:pt x="684844" y="22933"/>
                  </a:lnTo>
                  <a:lnTo>
                    <a:pt x="733573" y="40385"/>
                  </a:lnTo>
                  <a:lnTo>
                    <a:pt x="780371" y="62502"/>
                  </a:lnTo>
                  <a:lnTo>
                    <a:pt x="824890" y="89138"/>
                  </a:lnTo>
                  <a:lnTo>
                    <a:pt x="866782" y="120150"/>
                  </a:lnTo>
                  <a:lnTo>
                    <a:pt x="905698" y="155394"/>
                  </a:lnTo>
                  <a:lnTo>
                    <a:pt x="940942" y="194309"/>
                  </a:lnTo>
                  <a:lnTo>
                    <a:pt x="971955" y="236200"/>
                  </a:lnTo>
                  <a:lnTo>
                    <a:pt x="998593" y="280719"/>
                  </a:lnTo>
                  <a:lnTo>
                    <a:pt x="1020710" y="327517"/>
                  </a:lnTo>
                  <a:lnTo>
                    <a:pt x="1038163" y="376247"/>
                  </a:lnTo>
                  <a:lnTo>
                    <a:pt x="1050808" y="426560"/>
                  </a:lnTo>
                  <a:lnTo>
                    <a:pt x="1058501" y="478110"/>
                  </a:lnTo>
                  <a:lnTo>
                    <a:pt x="1061097" y="530548"/>
                  </a:lnTo>
                  <a:lnTo>
                    <a:pt x="1058929" y="578839"/>
                  </a:lnTo>
                  <a:lnTo>
                    <a:pt x="1052550" y="625915"/>
                  </a:lnTo>
                  <a:lnTo>
                    <a:pt x="1042146" y="671589"/>
                  </a:lnTo>
                  <a:lnTo>
                    <a:pt x="1027906" y="715674"/>
                  </a:lnTo>
                  <a:lnTo>
                    <a:pt x="1010016" y="757982"/>
                  </a:lnTo>
                  <a:lnTo>
                    <a:pt x="988664" y="798327"/>
                  </a:lnTo>
                  <a:lnTo>
                    <a:pt x="964037" y="836520"/>
                  </a:lnTo>
                  <a:lnTo>
                    <a:pt x="936322" y="872375"/>
                  </a:lnTo>
                  <a:lnTo>
                    <a:pt x="905707" y="905703"/>
                  </a:lnTo>
                  <a:lnTo>
                    <a:pt x="872379" y="936319"/>
                  </a:lnTo>
                  <a:lnTo>
                    <a:pt x="836524" y="964034"/>
                  </a:lnTo>
                  <a:lnTo>
                    <a:pt x="798331" y="988662"/>
                  </a:lnTo>
                  <a:lnTo>
                    <a:pt x="757987" y="1010015"/>
                  </a:lnTo>
                  <a:lnTo>
                    <a:pt x="715678" y="1027905"/>
                  </a:lnTo>
                  <a:lnTo>
                    <a:pt x="671593" y="1042146"/>
                  </a:lnTo>
                  <a:lnTo>
                    <a:pt x="625918" y="1052550"/>
                  </a:lnTo>
                  <a:lnTo>
                    <a:pt x="578841" y="1058929"/>
                  </a:lnTo>
                  <a:lnTo>
                    <a:pt x="530548" y="1061097"/>
                  </a:lnTo>
                  <a:close/>
                </a:path>
              </a:pathLst>
            </a:custGeom>
            <a:solidFill>
              <a:srgbClr val="214D3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7"/>
            <p:cNvSpPr/>
            <p:nvPr/>
          </p:nvSpPr>
          <p:spPr>
            <a:xfrm>
              <a:off x="6270612" y="1441822"/>
              <a:ext cx="572698" cy="57269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2256182" y="109852"/>
            <a:ext cx="44463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Problem Statement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400" y="147275"/>
            <a:ext cx="3194400" cy="388654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/>
        </p:nvSpPr>
        <p:spPr>
          <a:xfrm>
            <a:off x="381000" y="4789500"/>
            <a:ext cx="3675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4" name="Google Shape;254;p38"/>
          <p:cNvSpPr txBox="1"/>
          <p:nvPr/>
        </p:nvSpPr>
        <p:spPr>
          <a:xfrm>
            <a:off x="471025" y="1007600"/>
            <a:ext cx="3675600" cy="1662300"/>
          </a:xfrm>
          <a:prstGeom prst="rect">
            <a:avLst/>
          </a:prstGeom>
          <a:noFill/>
          <a:ln w="19050" cap="flat" cmpd="sng">
            <a:solidFill>
              <a:srgbClr val="88888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2627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“Most dealerships have one or two designated people who value all the used car trade-ins. The used car trade-in process may vary slightly at each dealership, but the principles of appraising a car are the same. The entire process typically takes anywhere from 45 to 60 minutes, depending on how busy the used car manager or appraiser is at the time.” - Auto Cheet Sheet</a:t>
            </a:r>
            <a:endParaRPr sz="1200" dirty="0">
              <a:solidFill>
                <a:srgbClr val="2627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8"/>
          <p:cNvSpPr txBox="1"/>
          <p:nvPr/>
        </p:nvSpPr>
        <p:spPr>
          <a:xfrm>
            <a:off x="471025" y="483225"/>
            <a:ext cx="36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26272C"/>
                </a:solidFill>
                <a:highlight>
                  <a:srgbClr val="FFFFFF"/>
                </a:highlight>
              </a:rPr>
              <a:t>Apakah proses penentuan harga mobil sudah efisien ?</a:t>
            </a:r>
            <a:endParaRPr b="1"/>
          </a:p>
        </p:txBody>
      </p:sp>
      <p:sp>
        <p:nvSpPr>
          <p:cNvPr id="256" name="Google Shape;256;p38"/>
          <p:cNvSpPr/>
          <p:nvPr/>
        </p:nvSpPr>
        <p:spPr>
          <a:xfrm rot="5401704">
            <a:off x="469797" y="2713313"/>
            <a:ext cx="605400" cy="492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DFF7EB"/>
          </a:solidFill>
          <a:ln w="1905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1231650" y="2659900"/>
            <a:ext cx="3340500" cy="861900"/>
          </a:xfrm>
          <a:prstGeom prst="rect">
            <a:avLst/>
          </a:prstGeom>
          <a:solidFill>
            <a:srgbClr val="214D3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Dapat disimpulkan bahwa seluruh rangkaian proses penilaian (appraisal car) yang dilakukan oleh </a:t>
            </a:r>
            <a:r>
              <a:rPr lang="en" sz="11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 orang karyawan</a:t>
            </a:r>
            <a:r>
              <a:rPr lang="en" sz="11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untuk menentukan harga mobil bekas membutuhkan waktu</a:t>
            </a:r>
            <a:r>
              <a:rPr lang="en" sz="1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45-60 menit.</a:t>
            </a:r>
            <a:endParaRPr sz="11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3648098" y="594298"/>
            <a:ext cx="339600" cy="347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38"/>
          <p:cNvSpPr/>
          <p:nvPr/>
        </p:nvSpPr>
        <p:spPr>
          <a:xfrm>
            <a:off x="0" y="4711200"/>
            <a:ext cx="9144000" cy="307800"/>
          </a:xfrm>
          <a:prstGeom prst="rect">
            <a:avLst/>
          </a:prstGeom>
          <a:solidFill>
            <a:srgbClr val="274E1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i="1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the Trade-in Process Works at a Car Dealership - Auto Cheat Sheet</a:t>
            </a:r>
            <a:endParaRPr sz="1000" i="1">
              <a:solidFill>
                <a:srgbClr val="FFFFFF"/>
              </a:solidFill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7800" y="2873900"/>
            <a:ext cx="1430775" cy="14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2409</Words>
  <Application>Microsoft Office PowerPoint</Application>
  <PresentationFormat>On-screen Show (16:9)</PresentationFormat>
  <Paragraphs>441</Paragraphs>
  <Slides>35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Verdana</vt:lpstr>
      <vt:lpstr>Roboto</vt:lpstr>
      <vt:lpstr>Roboto Black</vt:lpstr>
      <vt:lpstr>Calibri Light</vt:lpstr>
      <vt:lpstr>Courier New</vt:lpstr>
      <vt:lpstr>Calibri</vt:lpstr>
      <vt:lpstr>Roboto Light</vt:lpstr>
      <vt:lpstr>Times New Roman</vt:lpstr>
      <vt:lpstr>Simple Light</vt:lpstr>
      <vt:lpstr>Office Theme</vt:lpstr>
      <vt:lpstr>1_Office Theme</vt:lpstr>
      <vt:lpstr>2_Office Theme</vt:lpstr>
      <vt:lpstr>PowerPoint Presentation</vt:lpstr>
      <vt:lpstr>OUR TEAM</vt:lpstr>
      <vt:lpstr>PowerPoint Presentation</vt:lpstr>
      <vt:lpstr>PowerPoint Presentation</vt:lpstr>
      <vt:lpstr>PowerPoint Presentation</vt:lpstr>
      <vt:lpstr>01</vt:lpstr>
      <vt:lpstr>PowerPoint Presentation</vt:lpstr>
      <vt:lpstr>Problem Statement</vt:lpstr>
      <vt:lpstr>PowerPoint Presentation</vt:lpstr>
      <vt:lpstr>Goal, Objective, and Business Metrics</vt:lpstr>
      <vt:lpstr>PowerPoint Presentation</vt:lpstr>
      <vt:lpstr>Feature</vt:lpstr>
      <vt:lpstr>Data Overview</vt:lpstr>
      <vt:lpstr>Business  Insight</vt:lpstr>
      <vt:lpstr>Business Insight</vt:lpstr>
      <vt:lpstr>Business  Insight</vt:lpstr>
      <vt:lpstr>Business  Insight</vt:lpstr>
      <vt:lpstr>Business  Insight</vt:lpstr>
      <vt:lpstr>PowerPoint Presentation</vt:lpstr>
      <vt:lpstr>Data Pre-Processing (1/2)</vt:lpstr>
      <vt:lpstr>Data Pre-Processing (2/2)</vt:lpstr>
      <vt:lpstr>PowerPoint Presentation</vt:lpstr>
      <vt:lpstr>Modelling</vt:lpstr>
      <vt:lpstr>Selected  Feature</vt:lpstr>
      <vt:lpstr>Feature Selection Interpretation</vt:lpstr>
      <vt:lpstr>PowerPoint Presentation</vt:lpstr>
      <vt:lpstr>PowerPoint Presentation</vt:lpstr>
      <vt:lpstr>PowerPoint Presentation</vt:lpstr>
      <vt:lpstr>Leadtime Purchase</vt:lpstr>
      <vt:lpstr>Existing Condition</vt:lpstr>
      <vt:lpstr>Expanding Revenue</vt:lpstr>
      <vt:lpstr>Recommendation : Expanding Revenue</vt:lpstr>
      <vt:lpstr>Recommendation : Inventory Turnover</vt:lpstr>
      <vt:lpstr>Proﬁt Estimation</vt:lpstr>
      <vt:lpstr>External Source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Arsyad Masyaf</dc:creator>
  <cp:lastModifiedBy>Arsyad Masyaf</cp:lastModifiedBy>
  <cp:revision>25</cp:revision>
  <dcterms:modified xsi:type="dcterms:W3CDTF">2022-11-12T04:20:16Z</dcterms:modified>
</cp:coreProperties>
</file>